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7"/>
  </p:notesMasterIdLst>
  <p:sldIdLst>
    <p:sldId id="256" r:id="rId2"/>
    <p:sldId id="258" r:id="rId3"/>
    <p:sldId id="259" r:id="rId4"/>
    <p:sldId id="282" r:id="rId5"/>
    <p:sldId id="283" r:id="rId6"/>
    <p:sldId id="260" r:id="rId7"/>
    <p:sldId id="284" r:id="rId8"/>
    <p:sldId id="261" r:id="rId9"/>
    <p:sldId id="262" r:id="rId10"/>
    <p:sldId id="285" r:id="rId11"/>
    <p:sldId id="286" r:id="rId12"/>
    <p:sldId id="287" r:id="rId13"/>
    <p:sldId id="269" r:id="rId14"/>
    <p:sldId id="270" r:id="rId15"/>
    <p:sldId id="288" r:id="rId16"/>
    <p:sldId id="271" r:id="rId17"/>
    <p:sldId id="272" r:id="rId18"/>
    <p:sldId id="273" r:id="rId19"/>
    <p:sldId id="274" r:id="rId20"/>
    <p:sldId id="289" r:id="rId21"/>
    <p:sldId id="275" r:id="rId22"/>
    <p:sldId id="290" r:id="rId23"/>
    <p:sldId id="276" r:id="rId24"/>
    <p:sldId id="279" r:id="rId25"/>
    <p:sldId id="280" r:id="rId26"/>
    <p:sldId id="281" r:id="rId27"/>
    <p:sldId id="293" r:id="rId28"/>
    <p:sldId id="295" r:id="rId29"/>
    <p:sldId id="296" r:id="rId30"/>
    <p:sldId id="297" r:id="rId31"/>
    <p:sldId id="298" r:id="rId32"/>
    <p:sldId id="299" r:id="rId33"/>
    <p:sldId id="307" r:id="rId34"/>
    <p:sldId id="300" r:id="rId35"/>
    <p:sldId id="308" r:id="rId36"/>
    <p:sldId id="301" r:id="rId37"/>
    <p:sldId id="302" r:id="rId38"/>
    <p:sldId id="309" r:id="rId39"/>
    <p:sldId id="303" r:id="rId40"/>
    <p:sldId id="310" r:id="rId41"/>
    <p:sldId id="304" r:id="rId42"/>
    <p:sldId id="305" r:id="rId43"/>
    <p:sldId id="311" r:id="rId44"/>
    <p:sldId id="294" r:id="rId45"/>
    <p:sldId id="292" r:id="rId4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FFFF"/>
    <a:srgbClr val="FF00FF"/>
    <a:srgbClr val="FFFF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5" autoAdjust="0"/>
    <p:restoredTop sz="91906" autoAdjust="0"/>
  </p:normalViewPr>
  <p:slideViewPr>
    <p:cSldViewPr>
      <p:cViewPr varScale="1">
        <p:scale>
          <a:sx n="65" d="100"/>
          <a:sy n="65" d="100"/>
        </p:scale>
        <p:origin x="1458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gif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gif>
</file>

<file path=ppt/media/image37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FD429-E708-4300-860C-8D62ED2B0EC3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AFC06-875D-49CE-BD17-421D2129738D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8363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/css_boxmodel.asp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ref/pr_margin.asp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kourge.net/files/nvu/pres.html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/css_padding.asp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ref/pr_border-style.asp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ref/pr_class_display.asp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ref/pr_class_position.asp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ref/pr_class_visibility.asp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ref/pr_pos_overflow.asp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ref/css3_pr_box-shadow.asp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3"/>
              </a:rPr>
              <a:t>http://www.w3schools.com/css/css_boxmodel.asp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2463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https://www.oxxostudio.tw/articles/201501/css-flexbox.html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6409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https://www.oxxostudio.tw/articles/201501/css-flexbox.html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59389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https://www.oxxostudio.tw/articles/201501/css-flexbox.html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54093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https://www.oxxostudio.tw/articles/201501/css-flexbox.html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7614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https://www.oxxostudio.tw/articles/201501/css-flexbox.html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9910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https://www.oxxostudio.tw/articles/201501/css-flexbox.html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96893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https://www.oxxostudio.tw/articles/201501/css-flexbox.html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03583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https://www.oxxostudio.tw/articles/201501/css-flexbox.html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15729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https://www.oxxostudio.tw/articles/201501/css-flexbox.html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62421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https://www.oxxostudio.tw/articles/201501/css-flexbox.html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8654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3"/>
              </a:rPr>
              <a:t>http://www.w3schools.com/cssref/pr_margin.asp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11340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3"/>
              </a:rPr>
              <a:t>http://kourge.net/files/nvu/pres.html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6920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3"/>
              </a:rPr>
              <a:t>http://www.w3schools.com/css/css_padding.asp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00006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3"/>
              </a:rPr>
              <a:t>http://www.w3schools.com/cssref/pr_border-style.asp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5359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3"/>
              </a:rPr>
              <a:t>http://www.w3schools.com/cssref/pr_class_display.asp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7782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3"/>
              </a:rPr>
              <a:t>http://www.w3schools.com/cssref/pr_class_position.asp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4632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3"/>
              </a:rPr>
              <a:t>http://www.w3schools.com/cssref/pr_class_visibility.asp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9728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3"/>
              </a:rPr>
              <a:t>http://www.w3schools.com/cssref/pr_pos_overflow.asp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4115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3"/>
              </a:rPr>
              <a:t>http://www.w3schools.com/cssref/css3_pr_box-shadow.asp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6583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5800" y="3196686"/>
            <a:ext cx="77724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1676401"/>
            <a:ext cx="7772400" cy="1538286"/>
          </a:xfrm>
        </p:spPr>
        <p:txBody>
          <a:bodyPr anchor="b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214686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7215206" y="274638"/>
            <a:ext cx="1471594" cy="6011882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686568" cy="6011882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447800"/>
            <a:ext cx="8229600" cy="50292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3D078E-A9C4-4D50-B65E-1B080877A82B}" type="datetimeFigureOut">
              <a:rPr lang="en-US" altLang="zh-TW"/>
              <a:pPr/>
              <a:t>3/22/2019</a:t>
            </a:fld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B4B557-F8D2-42D4-9EDC-E32CC36F8978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24090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432000" y="548680"/>
            <a:ext cx="8316464" cy="6192688"/>
          </a:xfrm>
        </p:spPr>
        <p:txBody>
          <a:bodyPr>
            <a:noAutofit/>
          </a:bodyPr>
          <a:lstStyle>
            <a:lvl5pPr>
              <a:spcBef>
                <a:spcPts val="0"/>
              </a:spcBef>
              <a:defRPr>
                <a:solidFill>
                  <a:srgbClr val="F16237"/>
                </a:solidFill>
              </a:defRPr>
            </a:lvl5pPr>
          </a:lstStyle>
          <a:p>
            <a:pPr lvl="0" eaLnBrk="1" latinLnBrk="0" hangingPunct="1"/>
            <a:r>
              <a:rPr lang="zh-TW" altLang="en-US" dirty="0" smtClean="0"/>
              <a:t>按一下以編輯母片文字樣式</a:t>
            </a:r>
          </a:p>
          <a:p>
            <a:pPr lvl="1" eaLnBrk="1" latinLnBrk="0" hangingPunct="1"/>
            <a:r>
              <a:rPr lang="zh-TW" altLang="en-US" dirty="0" smtClean="0"/>
              <a:t>第二層</a:t>
            </a:r>
          </a:p>
          <a:p>
            <a:pPr lvl="2" eaLnBrk="1" latinLnBrk="0" hangingPunct="1"/>
            <a:r>
              <a:rPr lang="zh-TW" altLang="en-US" dirty="0" smtClean="0"/>
              <a:t>第三層</a:t>
            </a:r>
          </a:p>
          <a:p>
            <a:pPr lvl="3" eaLnBrk="1" latinLnBrk="0" hangingPunct="1"/>
            <a:r>
              <a:rPr lang="zh-TW" altLang="en-US" dirty="0" smtClean="0"/>
              <a:t>第四層</a:t>
            </a:r>
          </a:p>
          <a:p>
            <a:pPr lvl="4" eaLnBrk="1" latinLnBrk="0" hangingPunct="1"/>
            <a:r>
              <a:rPr lang="zh-TW" altLang="en-US" dirty="0" smtClean="0"/>
              <a:t>第五層</a:t>
            </a:r>
            <a:endParaRPr lang="en-US" altLang="zh-TW" dirty="0" smtClean="0"/>
          </a:p>
          <a:p>
            <a:pPr lvl="4" eaLnBrk="1" latinLnBrk="0" hangingPunct="1"/>
            <a:endParaRPr kumimoji="0" lang="en-US" dirty="0"/>
          </a:p>
        </p:txBody>
      </p:sp>
      <p:sp>
        <p:nvSpPr>
          <p:cNvPr id="4" name="文字版面配置區 4"/>
          <p:cNvSpPr>
            <a:spLocks noGrp="1"/>
          </p:cNvSpPr>
          <p:nvPr>
            <p:ph type="body" sz="quarter" idx="10"/>
          </p:nvPr>
        </p:nvSpPr>
        <p:spPr>
          <a:xfrm>
            <a:off x="7884368" y="6195946"/>
            <a:ext cx="1068304" cy="317823"/>
          </a:xfrm>
          <a:noFill/>
          <a:ln>
            <a:noFill/>
          </a:ln>
          <a:effectLst>
            <a:outerShdw blurRad="25400" dist="12700" dir="13500000" algn="br" rotWithShape="0">
              <a:prstClr val="black">
                <a:alpha val="40000"/>
              </a:prstClr>
            </a:outerShdw>
          </a:effectLst>
        </p:spPr>
        <p:txBody>
          <a:bodyPr lIns="90000" tIns="0">
            <a:noAutofit/>
          </a:bodyPr>
          <a:lstStyle>
            <a:lvl1pPr algn="r"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TW" altLang="en-US" dirty="0" smtClean="0"/>
              <a:t>按一下以編輯母片文字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761782"/>
      </p:ext>
    </p:extLst>
  </p:cSld>
  <p:clrMapOvr>
    <a:masterClrMapping/>
  </p:clrMapOvr>
  <p:transition>
    <p:pull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432000" y="908720"/>
            <a:ext cx="8280000" cy="5589360"/>
          </a:xfrm>
        </p:spPr>
        <p:txBody>
          <a:bodyPr>
            <a:noAutofit/>
          </a:bodyPr>
          <a:lstStyle>
            <a:lvl5pPr>
              <a:defRPr>
                <a:solidFill>
                  <a:srgbClr val="F16237"/>
                </a:solidFill>
              </a:defRPr>
            </a:lvl5pPr>
          </a:lstStyle>
          <a:p>
            <a:pPr lvl="0" eaLnBrk="1" latinLnBrk="0" hangingPunct="1"/>
            <a:r>
              <a:rPr lang="zh-TW" altLang="en-US" dirty="0" smtClean="0"/>
              <a:t>按一下以編輯母片文字樣式</a:t>
            </a:r>
          </a:p>
          <a:p>
            <a:pPr lvl="1" eaLnBrk="1" latinLnBrk="0" hangingPunct="1"/>
            <a:r>
              <a:rPr lang="zh-TW" altLang="en-US" dirty="0" smtClean="0"/>
              <a:t>第二層</a:t>
            </a:r>
          </a:p>
          <a:p>
            <a:pPr lvl="2" eaLnBrk="1" latinLnBrk="0" hangingPunct="1"/>
            <a:r>
              <a:rPr lang="zh-TW" altLang="en-US" dirty="0" smtClean="0"/>
              <a:t>第三層</a:t>
            </a:r>
          </a:p>
          <a:p>
            <a:pPr lvl="3" eaLnBrk="1" latinLnBrk="0" hangingPunct="1"/>
            <a:r>
              <a:rPr lang="zh-TW" altLang="en-US" dirty="0" smtClean="0"/>
              <a:t>第四層</a:t>
            </a:r>
          </a:p>
          <a:p>
            <a:pPr lvl="4" eaLnBrk="1" latinLnBrk="0" hangingPunct="1"/>
            <a:r>
              <a:rPr lang="zh-TW" altLang="en-US" dirty="0" smtClean="0"/>
              <a:t>第五層</a:t>
            </a:r>
            <a:endParaRPr kumimoji="0" lang="en-US" dirty="0"/>
          </a:p>
        </p:txBody>
      </p:sp>
      <p:sp>
        <p:nvSpPr>
          <p:cNvPr id="6" name="文字版面配置區 4"/>
          <p:cNvSpPr>
            <a:spLocks noGrp="1"/>
          </p:cNvSpPr>
          <p:nvPr>
            <p:ph type="body" sz="quarter" idx="10"/>
          </p:nvPr>
        </p:nvSpPr>
        <p:spPr>
          <a:xfrm>
            <a:off x="7884368" y="6195946"/>
            <a:ext cx="1068304" cy="317823"/>
          </a:xfrm>
          <a:noFill/>
          <a:ln>
            <a:noFill/>
          </a:ln>
          <a:effectLst>
            <a:outerShdw blurRad="25400" dist="12700" dir="13500000" algn="br" rotWithShape="0">
              <a:prstClr val="black">
                <a:alpha val="40000"/>
              </a:prstClr>
            </a:outerShdw>
          </a:effectLst>
        </p:spPr>
        <p:txBody>
          <a:bodyPr lIns="90000" tIns="0">
            <a:noAutofit/>
          </a:bodyPr>
          <a:lstStyle>
            <a:lvl1pPr algn="r"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TW" altLang="en-US" dirty="0" smtClean="0"/>
              <a:t>按一下以編輯母片文字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1425711"/>
      </p:ext>
    </p:extLst>
  </p:cSld>
  <p:clrMapOvr>
    <a:masterClrMapping/>
  </p:clrMapOvr>
  <p:transition>
    <p:pull dir="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432000" y="764704"/>
            <a:ext cx="8316464" cy="5976664"/>
          </a:xfrm>
        </p:spPr>
        <p:txBody>
          <a:bodyPr>
            <a:noAutofit/>
          </a:bodyPr>
          <a:lstStyle>
            <a:lvl5pPr>
              <a:spcBef>
                <a:spcPts val="0"/>
              </a:spcBef>
              <a:defRPr>
                <a:solidFill>
                  <a:srgbClr val="F16237"/>
                </a:solidFill>
              </a:defRPr>
            </a:lvl5pPr>
          </a:lstStyle>
          <a:p>
            <a:pPr lvl="0" eaLnBrk="1" latinLnBrk="0" hangingPunct="1"/>
            <a:r>
              <a:rPr lang="zh-TW" altLang="en-US" dirty="0" smtClean="0"/>
              <a:t>按一下以編輯母片文字樣式</a:t>
            </a:r>
          </a:p>
          <a:p>
            <a:pPr lvl="1" eaLnBrk="1" latinLnBrk="0" hangingPunct="1"/>
            <a:r>
              <a:rPr lang="zh-TW" altLang="en-US" dirty="0" smtClean="0"/>
              <a:t>第二層</a:t>
            </a:r>
          </a:p>
          <a:p>
            <a:pPr lvl="2" eaLnBrk="1" latinLnBrk="0" hangingPunct="1"/>
            <a:r>
              <a:rPr lang="zh-TW" altLang="en-US" dirty="0" smtClean="0"/>
              <a:t>第三層</a:t>
            </a:r>
          </a:p>
          <a:p>
            <a:pPr lvl="3" eaLnBrk="1" latinLnBrk="0" hangingPunct="1"/>
            <a:r>
              <a:rPr lang="zh-TW" altLang="en-US" dirty="0" smtClean="0"/>
              <a:t>第四層</a:t>
            </a:r>
          </a:p>
          <a:p>
            <a:pPr lvl="4" eaLnBrk="1" latinLnBrk="0" hangingPunct="1"/>
            <a:r>
              <a:rPr lang="zh-TW" altLang="en-US" dirty="0" smtClean="0"/>
              <a:t>第五層</a:t>
            </a:r>
            <a:endParaRPr lang="en-US" altLang="zh-TW" dirty="0" smtClean="0"/>
          </a:p>
          <a:p>
            <a:pPr lvl="4" eaLnBrk="1" latinLnBrk="0" hangingPunct="1"/>
            <a:endParaRPr kumimoji="0" lang="en-US" dirty="0"/>
          </a:p>
        </p:txBody>
      </p:sp>
      <p:sp>
        <p:nvSpPr>
          <p:cNvPr id="4" name="文字版面配置區 4"/>
          <p:cNvSpPr>
            <a:spLocks noGrp="1"/>
          </p:cNvSpPr>
          <p:nvPr>
            <p:ph type="body" sz="quarter" idx="10"/>
          </p:nvPr>
        </p:nvSpPr>
        <p:spPr>
          <a:xfrm>
            <a:off x="7884368" y="6195946"/>
            <a:ext cx="1068304" cy="317823"/>
          </a:xfrm>
          <a:noFill/>
          <a:ln>
            <a:noFill/>
          </a:ln>
          <a:effectLst>
            <a:outerShdw blurRad="25400" dist="12700" dir="13500000" algn="br" rotWithShape="0">
              <a:prstClr val="black">
                <a:alpha val="40000"/>
              </a:prstClr>
            </a:outerShdw>
          </a:effectLst>
        </p:spPr>
        <p:txBody>
          <a:bodyPr lIns="90000" tIns="0">
            <a:noAutofit/>
          </a:bodyPr>
          <a:lstStyle>
            <a:lvl1pPr algn="r"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TW" altLang="en-US" dirty="0" smtClean="0"/>
              <a:t>按一下以編輯母片文字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06374547"/>
      </p:ext>
    </p:extLst>
  </p:cSld>
  <p:clrMapOvr>
    <a:masterClrMapping/>
  </p:clrMapOvr>
  <p:transition>
    <p:pull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3152" y="6400800"/>
            <a:ext cx="3200400" cy="283800"/>
          </a:xfrm>
        </p:spPr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5330952" y="6400800"/>
            <a:ext cx="3733800" cy="2838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5800" y="3143248"/>
            <a:ext cx="77724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3143248"/>
            <a:ext cx="7772400" cy="1362075"/>
          </a:xfrm>
        </p:spPr>
        <p:txBody>
          <a:bodyPr anchor="t"/>
          <a:lstStyle>
            <a:lvl1pPr algn="ctr">
              <a:defRPr sz="4000" b="0" cap="all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643061"/>
            <a:ext cx="7772400" cy="1500187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786050" y="1053546"/>
            <a:ext cx="59040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786050" y="228600"/>
            <a:ext cx="5900752" cy="842946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786050" y="1142984"/>
            <a:ext cx="5900750" cy="51435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5" y="1142984"/>
            <a:ext cx="2257408" cy="5143536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6400800" cy="685800"/>
          </a:xfrm>
        </p:spPr>
        <p:txBody>
          <a:bodyPr anchor="ctr"/>
          <a:lstStyle>
            <a:lvl1pPr algn="l">
              <a:defRPr sz="2400" b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701552" y="1143000"/>
            <a:ext cx="7223248" cy="3980172"/>
          </a:xfrm>
          <a:prstGeom prst="roundRect">
            <a:avLst>
              <a:gd name="adj" fmla="val 18278"/>
            </a:avLst>
          </a:prstGeom>
          <a:solidFill>
            <a:schemeClr val="accent1">
              <a:tint val="40000"/>
            </a:schemeClr>
          </a:solidFill>
          <a:ln w="50800" cap="rnd">
            <a:gradFill flip="none" rotWithShape="1">
              <a:gsLst>
                <a:gs pos="0">
                  <a:schemeClr val="accent1">
                    <a:shade val="50000"/>
                  </a:schemeClr>
                </a:gs>
                <a:gs pos="20000">
                  <a:schemeClr val="accent2">
                    <a:shade val="50000"/>
                  </a:schemeClr>
                </a:gs>
                <a:gs pos="40000">
                  <a:schemeClr val="accent3">
                    <a:shade val="50000"/>
                  </a:schemeClr>
                </a:gs>
                <a:gs pos="60000">
                  <a:schemeClr val="accent4">
                    <a:shade val="50000"/>
                  </a:schemeClr>
                </a:gs>
                <a:gs pos="80000">
                  <a:schemeClr val="accent5">
                    <a:shade val="50000"/>
                  </a:schemeClr>
                </a:gs>
                <a:gs pos="100000">
                  <a:schemeClr val="accent6">
                    <a:shade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round/>
          </a:ln>
          <a:effectLst>
            <a:outerShdw blurRad="50800" dist="38100" dir="5400000" algn="tl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zh-TW" altLang="en-US" smtClean="0"/>
              <a:t>按一下圖示以新增圖片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62200" y="5410200"/>
            <a:ext cx="5657888" cy="804862"/>
          </a:xfrm>
        </p:spPr>
        <p:txBody>
          <a:bodyPr anchor="ctr"/>
          <a:lstStyle>
            <a:lvl1pPr marL="0" indent="0" algn="r">
              <a:buNone/>
              <a:defRPr sz="1200" b="0"/>
            </a:lvl1pPr>
            <a:lvl2pPr marL="457200" indent="0" algn="r">
              <a:buNone/>
              <a:defRPr sz="1200" b="0"/>
            </a:lvl2pPr>
            <a:lvl3pPr marL="914400" indent="0" algn="r">
              <a:buNone/>
              <a:defRPr sz="1200" b="0"/>
            </a:lvl3pPr>
            <a:lvl4pPr marL="1371600" indent="0" algn="r">
              <a:buNone/>
              <a:defRPr sz="1200" b="0"/>
            </a:lvl4pPr>
            <a:lvl5pPr marL="1828800" indent="0" algn="r">
              <a:buNone/>
              <a:defRPr sz="1200" b="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68632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200" y="6400800"/>
            <a:ext cx="3200400" cy="283800"/>
          </a:xfrm>
          <a:prstGeom prst="rect">
            <a:avLst/>
          </a:prstGeom>
        </p:spPr>
        <p:txBody>
          <a:bodyPr vert="horz" rtlCol="0" anchor="b"/>
          <a:lstStyle>
            <a:lvl1pPr algn="l" eaLnBrk="1" latinLnBrk="0" hangingPunct="1">
              <a:defRPr kumimoji="0" sz="11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84ECBF91-BA3F-493C-9682-FB4A23478541}" type="datetimeFigureOut">
              <a:rPr lang="zh-TW" altLang="en-US" smtClean="0"/>
              <a:pPr/>
              <a:t>2019/3/22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334000" y="6400800"/>
            <a:ext cx="3733800" cy="283800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1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4114800" y="6400800"/>
            <a:ext cx="914400" cy="283464"/>
          </a:xfrm>
          <a:prstGeom prst="rect">
            <a:avLst/>
          </a:prstGeom>
          <a:noFill/>
        </p:spPr>
        <p:txBody>
          <a:bodyPr vert="horz" lIns="45720" rIns="45720" rtlCol="0" anchor="ctr"/>
          <a:lstStyle>
            <a:lvl1pPr algn="ctr" eaLnBrk="1" latinLnBrk="0" hangingPunct="1">
              <a:defRPr kumimoji="0" sz="1100" b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4000" cy="10800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ctr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</p:titleStyle>
    <p:bodyStyle>
      <a:lvl1pPr marL="342900" indent="-3429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ß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Þ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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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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w3schools.com/cssref/pr_border-left_style.asp" TargetMode="External"/><Relationship Id="rId13" Type="http://schemas.openxmlformats.org/officeDocument/2006/relationships/hyperlink" Target="http://www.w3schools.com/cssref/pr_border-right_width.asp" TargetMode="External"/><Relationship Id="rId3" Type="http://schemas.openxmlformats.org/officeDocument/2006/relationships/hyperlink" Target="http://www.w3schools.com/cssref/pr_border-bottom_color.asp" TargetMode="External"/><Relationship Id="rId7" Type="http://schemas.openxmlformats.org/officeDocument/2006/relationships/hyperlink" Target="http://www.w3schools.com/cssref/pr_border-left_color.asp" TargetMode="External"/><Relationship Id="rId12" Type="http://schemas.openxmlformats.org/officeDocument/2006/relationships/hyperlink" Target="http://www.w3schools.com/cssref/pr_border-right_style.asp" TargetMode="External"/><Relationship Id="rId2" Type="http://schemas.openxmlformats.org/officeDocument/2006/relationships/hyperlink" Target="http://www.w3schools.com/cssref/pr_border-bottom.as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w3schools.com/cssref/pr_border-left.asp" TargetMode="External"/><Relationship Id="rId11" Type="http://schemas.openxmlformats.org/officeDocument/2006/relationships/hyperlink" Target="http://www.w3schools.com/cssref/pr_border-right_color.asp" TargetMode="External"/><Relationship Id="rId5" Type="http://schemas.openxmlformats.org/officeDocument/2006/relationships/hyperlink" Target="http://www.w3schools.com/cssref/pr_border-bottom_width.asp" TargetMode="External"/><Relationship Id="rId10" Type="http://schemas.openxmlformats.org/officeDocument/2006/relationships/hyperlink" Target="http://www.w3schools.com/cssref/pr_border-right.asp" TargetMode="External"/><Relationship Id="rId4" Type="http://schemas.openxmlformats.org/officeDocument/2006/relationships/hyperlink" Target="http://www.w3schools.com/cssref/pr_border-bottom_style.asp" TargetMode="External"/><Relationship Id="rId9" Type="http://schemas.openxmlformats.org/officeDocument/2006/relationships/hyperlink" Target="http://www.w3schools.com/cssref/pr_border-left_width.asp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ref/pr_margin-bottom.asp" TargetMode="External"/><Relationship Id="rId2" Type="http://schemas.openxmlformats.org/officeDocument/2006/relationships/hyperlink" Target="http://www.w3schools.com/cssref/pr_margin.as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w3schools.com/cssref/pr_margin-top.asp" TargetMode="External"/><Relationship Id="rId5" Type="http://schemas.openxmlformats.org/officeDocument/2006/relationships/hyperlink" Target="http://www.w3schools.com/cssref/pr_margin-right.asp" TargetMode="External"/><Relationship Id="rId4" Type="http://schemas.openxmlformats.org/officeDocument/2006/relationships/hyperlink" Target="http://www.w3schools.com/cssref/pr_margin-left.asp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flexboxfroggy.com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ssref/pr_padding.asp" TargetMode="External"/><Relationship Id="rId7" Type="http://schemas.openxmlformats.org/officeDocument/2006/relationships/hyperlink" Target="http://www.w3schools.com/cssref/pr_padding-top.as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w3schools.com/cssref/pr_padding-right.asp" TargetMode="External"/><Relationship Id="rId5" Type="http://schemas.openxmlformats.org/officeDocument/2006/relationships/hyperlink" Target="http://www.w3schools.com/cssref/pr_padding-left.asp" TargetMode="External"/><Relationship Id="rId4" Type="http://schemas.openxmlformats.org/officeDocument/2006/relationships/hyperlink" Target="http://www.w3schools.com/cssref/pr_padding-bottom.asp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w3schools.com/cssref/pr_border-top_style.asp" TargetMode="External"/><Relationship Id="rId3" Type="http://schemas.openxmlformats.org/officeDocument/2006/relationships/hyperlink" Target="http://www.w3schools.com/cssref/pr_border-width.asp" TargetMode="External"/><Relationship Id="rId7" Type="http://schemas.openxmlformats.org/officeDocument/2006/relationships/hyperlink" Target="http://www.w3schools.com/cssref/pr_border-top_color.asp" TargetMode="External"/><Relationship Id="rId2" Type="http://schemas.openxmlformats.org/officeDocument/2006/relationships/hyperlink" Target="http://www.w3schools.com/cssref/pr_border.as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w3schools.com/cssref/pr_border-top.asp" TargetMode="External"/><Relationship Id="rId5" Type="http://schemas.openxmlformats.org/officeDocument/2006/relationships/hyperlink" Target="http://www.w3schools.com/cssref/pr_border-color.asp" TargetMode="External"/><Relationship Id="rId4" Type="http://schemas.openxmlformats.org/officeDocument/2006/relationships/hyperlink" Target="http://www.w3schools.com/cssref/pr_border-style.asp" TargetMode="External"/><Relationship Id="rId9" Type="http://schemas.openxmlformats.org/officeDocument/2006/relationships/hyperlink" Target="http://www.w3schools.com/cssref/pr_border-top_width.as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CSS Box </a:t>
            </a:r>
            <a:r>
              <a:rPr lang="en-US" altLang="zh-TW" dirty="0"/>
              <a:t>Model </a:t>
            </a:r>
            <a:r>
              <a:rPr lang="zh-TW" altLang="en-US" dirty="0"/>
              <a:t>與定位</a:t>
            </a:r>
            <a:r>
              <a:rPr lang="zh-TW" altLang="en-US" dirty="0" smtClean="0"/>
              <a:t>方式</a:t>
            </a:r>
            <a:endParaRPr lang="zh-TW" altLang="zh-TW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The Box Model and Position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0826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框線屬性</a:t>
            </a:r>
            <a:r>
              <a:rPr lang="en-US" altLang="zh-TW" dirty="0" smtClean="0"/>
              <a:t> Border</a:t>
            </a:r>
            <a:endParaRPr lang="zh-TW" altLang="en-US" dirty="0"/>
          </a:p>
        </p:txBody>
      </p:sp>
      <p:graphicFrame>
        <p:nvGraphicFramePr>
          <p:cNvPr id="8" name="內容版面配置區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0679512"/>
              </p:ext>
            </p:extLst>
          </p:nvPr>
        </p:nvGraphicFramePr>
        <p:xfrm>
          <a:off x="395536" y="1420608"/>
          <a:ext cx="8352928" cy="4992428"/>
        </p:xfrm>
        <a:graphic>
          <a:graphicData uri="http://schemas.openxmlformats.org/drawingml/2006/table">
            <a:tbl>
              <a:tblPr/>
              <a:tblGrid>
                <a:gridCol w="27363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166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0659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Property</a:t>
                      </a:r>
                    </a:p>
                  </a:txBody>
                  <a:tcPr marL="10402" marR="10402" marT="10402" marB="10402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Description</a:t>
                      </a:r>
                    </a:p>
                  </a:txBody>
                  <a:tcPr marL="10402" marR="10402" marT="10402" marB="10402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2"/>
                        </a:rPr>
                        <a:t>border-bottom</a:t>
                      </a:r>
                      <a:endParaRPr lang="en-US" sz="1800" b="1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all the bottom border properties in one declaration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3"/>
                        </a:rPr>
                        <a:t>border-bottom-color</a:t>
                      </a:r>
                      <a:endParaRPr lang="en-US" sz="18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color of the bottom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4"/>
                        </a:rPr>
                        <a:t>border-bottom-style</a:t>
                      </a:r>
                      <a:endParaRPr lang="en-US" sz="18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style of the bottom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5"/>
                        </a:rPr>
                        <a:t>border-bottom-width</a:t>
                      </a:r>
                      <a:endParaRPr lang="en-US" sz="18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width of the bottom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6"/>
                        </a:rPr>
                        <a:t>border-left</a:t>
                      </a:r>
                      <a:endParaRPr lang="en-US" sz="1800" b="1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all the left border properties in one declaration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7"/>
                        </a:rPr>
                        <a:t>border-left-color</a:t>
                      </a:r>
                      <a:endParaRPr lang="en-US" sz="18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color of the left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8"/>
                        </a:rPr>
                        <a:t>border-left-style</a:t>
                      </a:r>
                      <a:endParaRPr lang="en-US" sz="18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style of the left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9"/>
                        </a:rPr>
                        <a:t>border-left-width</a:t>
                      </a:r>
                      <a:endParaRPr lang="en-US" sz="18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width of the left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10"/>
                        </a:rPr>
                        <a:t>border-right</a:t>
                      </a:r>
                      <a:endParaRPr lang="en-US" sz="18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all the right border properties in one declaration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11"/>
                        </a:rPr>
                        <a:t>border-right-color</a:t>
                      </a:r>
                      <a:endParaRPr lang="en-US" sz="18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color of the right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12"/>
                        </a:rPr>
                        <a:t>border-right-style</a:t>
                      </a:r>
                      <a:endParaRPr lang="en-US" sz="18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style of the right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8253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13"/>
                        </a:rPr>
                        <a:t>border-right-width</a:t>
                      </a:r>
                      <a:endParaRPr lang="en-US" sz="18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width of the right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5177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框線屬性</a:t>
            </a:r>
            <a:r>
              <a:rPr lang="en-US" altLang="zh-TW" smtClean="0"/>
              <a:t> Border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9722734"/>
              </p:ext>
            </p:extLst>
          </p:nvPr>
        </p:nvGraphicFramePr>
        <p:xfrm>
          <a:off x="457200" y="1600200"/>
          <a:ext cx="8219256" cy="5159578"/>
        </p:xfrm>
        <a:graphic>
          <a:graphicData uri="http://schemas.openxmlformats.org/drawingml/2006/table">
            <a:tbl>
              <a:tblPr/>
              <a:tblGrid>
                <a:gridCol w="12150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04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3937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</a:t>
                      </a:r>
                    </a:p>
                  </a:txBody>
                  <a:tcPr marL="14995" marR="14995" marT="14995" marB="14995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Description</a:t>
                      </a:r>
                    </a:p>
                  </a:txBody>
                  <a:tcPr marL="14995" marR="14995" marT="14995" marB="14995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922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none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Specifies no border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818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hidden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The same as "none", except in border conflict resolution for table elements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870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dotted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Specifies a dotted border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870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dashed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Specifies a dashed border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922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solid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Specifies a solid border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7870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double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Specifies a double border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1818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groove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Specifies a 3D grooved border. The effect depends on the border-color value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1818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ridge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Specifies a 3D ridged border. The effect depends on the border-color value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01818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inset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Specifies a 3D inset border. The effect depends on the border-color value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01818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outset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Specifies a 3D outset border. The effect depends on the border-color value</a:t>
                      </a:r>
                    </a:p>
                  </a:txBody>
                  <a:tcPr marL="24991" marR="24991" marT="34987" marB="34987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8490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Display </a:t>
            </a:r>
            <a:r>
              <a:rPr lang="zh-TW" altLang="en-US" smtClean="0"/>
              <a:t>屬性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639193"/>
              </p:ext>
            </p:extLst>
          </p:nvPr>
        </p:nvGraphicFramePr>
        <p:xfrm>
          <a:off x="457200" y="1600200"/>
          <a:ext cx="8291264" cy="4778392"/>
        </p:xfrm>
        <a:graphic>
          <a:graphicData uri="http://schemas.openxmlformats.org/drawingml/2006/table">
            <a:tbl>
              <a:tblPr/>
              <a:tblGrid>
                <a:gridCol w="1810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80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0258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dirty="0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</a:t>
                      </a:r>
                    </a:p>
                  </a:txBody>
                  <a:tcPr marL="11229" marR="11229" marT="11229" marB="11229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Description</a:t>
                      </a:r>
                    </a:p>
                  </a:txBody>
                  <a:tcPr marL="11229" marR="11229" marT="11229" marB="11229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002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inline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Default. Displays an element as an inline element (like &lt;span&gt;)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002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block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Displays an element as a block element (like &lt;p&gt;)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1402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inline-block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Displays an element as an inline-level block container. The inside of this block is formatted as block-level box, and the element itself is formatted as an inline-level box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8002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inline-table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The element is displayed as an inline-level table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8002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list-item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Let the element behave like a &lt;li&gt; element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8002"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run-in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Displays an element as either block or inline, depending on context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8002">
                <a:tc>
                  <a:txBody>
                    <a:bodyPr/>
                    <a:lstStyle/>
                    <a:p>
                      <a:pPr fontAlgn="t"/>
                      <a:r>
                        <a:rPr lang="en-US" sz="18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none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The element will not be displayed at all (has no effect on layout)</a:t>
                      </a:r>
                    </a:p>
                  </a:txBody>
                  <a:tcPr marL="18715" marR="18715" marT="26201" marB="2620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9599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021857"/>
            <a:ext cx="9144000" cy="3999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寬度下限 </a:t>
            </a:r>
            <a:r>
              <a:rPr lang="en-US" altLang="zh-TW" dirty="0" smtClean="0"/>
              <a:t>min-width</a:t>
            </a:r>
            <a:br>
              <a:rPr lang="en-US" altLang="zh-TW" dirty="0" smtClean="0"/>
            </a:br>
            <a:r>
              <a:rPr lang="zh-TW" altLang="en-US" dirty="0" smtClean="0"/>
              <a:t>寬度上限 </a:t>
            </a:r>
            <a:r>
              <a:rPr lang="en-US" altLang="zh-TW" dirty="0" smtClean="0"/>
              <a:t>max-width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32825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5154" y="1876166"/>
            <a:ext cx="9149154" cy="46491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寬度下限 </a:t>
            </a:r>
            <a:r>
              <a:rPr lang="en-US" altLang="zh-TW" dirty="0" smtClean="0"/>
              <a:t>min-width</a:t>
            </a:r>
            <a:br>
              <a:rPr lang="en-US" altLang="zh-TW" dirty="0" smtClean="0"/>
            </a:br>
            <a:r>
              <a:rPr lang="zh-TW" altLang="en-US" dirty="0" smtClean="0"/>
              <a:t>寬度上限 </a:t>
            </a:r>
            <a:r>
              <a:rPr lang="en-US" altLang="zh-TW" dirty="0" smtClean="0"/>
              <a:t>max-width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512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Position </a:t>
            </a:r>
            <a:r>
              <a:rPr lang="zh-TW" altLang="en-US" smtClean="0"/>
              <a:t>屬性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0013524"/>
              </p:ext>
            </p:extLst>
          </p:nvPr>
        </p:nvGraphicFramePr>
        <p:xfrm>
          <a:off x="457200" y="1600200"/>
          <a:ext cx="8291264" cy="4822658"/>
        </p:xfrm>
        <a:graphic>
          <a:graphicData uri="http://schemas.openxmlformats.org/drawingml/2006/table">
            <a:tbl>
              <a:tblPr/>
              <a:tblGrid>
                <a:gridCol w="1594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967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1687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</a:t>
                      </a:r>
                    </a:p>
                  </a:txBody>
                  <a:tcPr marL="22559" marR="22559" marT="22559" marB="22559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Description</a:t>
                      </a:r>
                    </a:p>
                  </a:txBody>
                  <a:tcPr marL="22559" marR="22559" marT="22559" marB="22559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4982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static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Default. Elements render in order, as they appear in the document flow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1550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absolute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The element is positioned relative to its first positioned (not static) ancestor element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4982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fixed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The element is positioned relative to the browser window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8118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relative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The element is positioned relative to its normal position, so "left:20" adds 20 pixels to the element's LEFT position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54982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inherit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The value of the position property is inherited from the parent element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3763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6523" y="544957"/>
            <a:ext cx="8082537" cy="3833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6523" y="1340768"/>
            <a:ext cx="8082537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0560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915" y="332656"/>
            <a:ext cx="8773573" cy="1592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09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914" y="2060848"/>
            <a:ext cx="8773573" cy="3298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8979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1412776"/>
            <a:ext cx="7632848" cy="5382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指定文繞圖 </a:t>
            </a:r>
            <a:r>
              <a:rPr lang="en-US" altLang="zh-TW" dirty="0" smtClean="0"/>
              <a:t>ﬂoat</a:t>
            </a:r>
            <a:br>
              <a:rPr lang="en-US" altLang="zh-TW" dirty="0" smtClean="0"/>
            </a:br>
            <a:r>
              <a:rPr lang="zh-TW" altLang="en-US" dirty="0" smtClean="0"/>
              <a:t>解除文繞圖</a:t>
            </a:r>
            <a:r>
              <a:rPr lang="en-US" altLang="zh-TW" dirty="0" smtClean="0"/>
              <a:t> clear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1118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9467" y="1412775"/>
            <a:ext cx="8421005" cy="5166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標題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重疊順序 </a:t>
            </a:r>
            <a:r>
              <a:rPr lang="en-US" altLang="zh-TW" smtClean="0"/>
              <a:t>z-index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9473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大綱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Box Model </a:t>
            </a:r>
          </a:p>
          <a:p>
            <a:r>
              <a:rPr lang="zh-TW" altLang="en-US" dirty="0" smtClean="0"/>
              <a:t>邊界屬性 </a:t>
            </a:r>
          </a:p>
          <a:p>
            <a:r>
              <a:rPr lang="zh-TW" altLang="en-US" dirty="0" smtClean="0"/>
              <a:t>留白屬性 </a:t>
            </a:r>
          </a:p>
          <a:p>
            <a:r>
              <a:rPr lang="zh-TW" altLang="en-US" dirty="0" smtClean="0"/>
              <a:t>框線屬性 </a:t>
            </a:r>
          </a:p>
          <a:p>
            <a:r>
              <a:rPr lang="zh-TW" altLang="en-US" dirty="0" smtClean="0"/>
              <a:t>定位方式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99828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顯示或隱藏 </a:t>
            </a:r>
            <a:r>
              <a:rPr lang="en-US" altLang="zh-TW" dirty="0" smtClean="0"/>
              <a:t>visibility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1339383"/>
              </p:ext>
            </p:extLst>
          </p:nvPr>
        </p:nvGraphicFramePr>
        <p:xfrm>
          <a:off x="457200" y="1600200"/>
          <a:ext cx="8291264" cy="3859890"/>
        </p:xfrm>
        <a:graphic>
          <a:graphicData uri="http://schemas.openxmlformats.org/drawingml/2006/table">
            <a:tbl>
              <a:tblPr/>
              <a:tblGrid>
                <a:gridCol w="15225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87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984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</a:t>
                      </a:r>
                    </a:p>
                  </a:txBody>
                  <a:tcPr marL="24223" marR="24223" marT="24223" marB="24223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Description</a:t>
                      </a:r>
                    </a:p>
                  </a:txBody>
                  <a:tcPr marL="24223" marR="24223" marT="24223" marB="24223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8117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visible</a:t>
                      </a:r>
                    </a:p>
                  </a:txBody>
                  <a:tcPr marL="40371" marR="40371" marT="56520" marB="56520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Default. The element is visible</a:t>
                      </a:r>
                    </a:p>
                  </a:txBody>
                  <a:tcPr marL="40371" marR="40371" marT="56520" marB="56520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8117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hidden</a:t>
                      </a:r>
                    </a:p>
                  </a:txBody>
                  <a:tcPr marL="40371" marR="40371" marT="56520" marB="56520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The element is invisible (but still takes up space)</a:t>
                      </a:r>
                    </a:p>
                  </a:txBody>
                  <a:tcPr marL="40371" marR="40371" marT="56520" marB="56520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05887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collapse</a:t>
                      </a:r>
                    </a:p>
                  </a:txBody>
                  <a:tcPr marL="40371" marR="40371" marT="56520" marB="56520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Only for table elements. collapse removes a row or column, but it does not affect the table layout. The space taken up by the row or column will be available for </a:t>
                      </a:r>
                      <a:r>
                        <a:rPr lang="en-US" sz="2000" b="1" dirty="0" smtClean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other</a:t>
                      </a:r>
                      <a:r>
                        <a:rPr lang="en-US" sz="2000" b="1" baseline="0" dirty="0" smtClean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2000" b="1" dirty="0" smtClean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content. If </a:t>
                      </a:r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collapse is used on other elements, it renders as "hidden"</a:t>
                      </a:r>
                    </a:p>
                  </a:txBody>
                  <a:tcPr marL="40371" marR="40371" marT="56520" marB="56520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70376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484784"/>
            <a:ext cx="8352928" cy="2187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4149080"/>
            <a:ext cx="8352928" cy="1942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顯示或隱藏 </a:t>
            </a:r>
            <a:r>
              <a:rPr lang="en-US" altLang="zh-TW" dirty="0" smtClean="0"/>
              <a:t>visibility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4467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溢出 </a:t>
            </a:r>
            <a:r>
              <a:rPr lang="en-US" altLang="zh-TW" smtClean="0"/>
              <a:t>overﬂow</a:t>
            </a:r>
            <a:endParaRPr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3047124"/>
              </p:ext>
            </p:extLst>
          </p:nvPr>
        </p:nvGraphicFramePr>
        <p:xfrm>
          <a:off x="457200" y="1600200"/>
          <a:ext cx="8280920" cy="3802982"/>
        </p:xfrm>
        <a:graphic>
          <a:graphicData uri="http://schemas.openxmlformats.org/drawingml/2006/table">
            <a:tbl>
              <a:tblPr/>
              <a:tblGrid>
                <a:gridCol w="13784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024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1687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</a:t>
                      </a:r>
                    </a:p>
                  </a:txBody>
                  <a:tcPr marL="22559" marR="22559" marT="22559" marB="22559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Description</a:t>
                      </a:r>
                    </a:p>
                  </a:txBody>
                  <a:tcPr marL="22559" marR="22559" marT="22559" marB="22559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1550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visible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The overflow is not clipped. It renders outside the element's box. This is default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4982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hidden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The overflow is clipped, and the rest of the content will be invisible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4982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scroll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The overflow is clipped, but a scroll-bar is added to see the rest of the content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71550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auto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 overflow is clipped, a scroll-bar should be added to see the rest of the content</a:t>
                      </a:r>
                    </a:p>
                  </a:txBody>
                  <a:tcPr marL="37599" marR="37599" marT="52638" marB="52638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3660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60648"/>
            <a:ext cx="9144000" cy="5714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50401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325" y="1628800"/>
            <a:ext cx="9145325" cy="4445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陰影 </a:t>
            </a:r>
            <a:r>
              <a:rPr lang="en-US" altLang="zh-TW" dirty="0" smtClean="0"/>
              <a:t>box-shadow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290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垂直對齊 </a:t>
            </a:r>
            <a:r>
              <a:rPr lang="en-US" altLang="zh-TW" dirty="0" smtClean="0"/>
              <a:t>vertical-align</a:t>
            </a:r>
            <a:endParaRPr lang="zh-TW" altLang="en-US" dirty="0"/>
          </a:p>
        </p:txBody>
      </p:sp>
      <p:pic>
        <p:nvPicPr>
          <p:cNvPr id="29700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4755807"/>
            <a:ext cx="8712968" cy="1611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48064" y="3042355"/>
            <a:ext cx="3124200" cy="163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2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1520" y="1447015"/>
            <a:ext cx="8712968" cy="16219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699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27584" y="3068960"/>
            <a:ext cx="3144837" cy="164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2712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垂直對齊 </a:t>
            </a:r>
            <a:r>
              <a:rPr lang="en-US" altLang="zh-TW" smtClean="0"/>
              <a:t>vertical-align</a:t>
            </a:r>
            <a:endParaRPr lang="zh-TW" altLang="en-US" dirty="0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459417"/>
            <a:ext cx="8748464" cy="391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2132856"/>
            <a:ext cx="3452172" cy="18733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24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5536" y="4647416"/>
            <a:ext cx="8748464" cy="426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25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313294" y="2137123"/>
            <a:ext cx="3443637" cy="1869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70023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Flexbox </a:t>
            </a:r>
            <a:endParaRPr 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Flexbox </a:t>
            </a:r>
            <a:r>
              <a:rPr lang="zh-TW" altLang="en-US" dirty="0"/>
              <a:t>是一個 </a:t>
            </a:r>
            <a:r>
              <a:rPr lang="en-US" altLang="zh-TW" dirty="0"/>
              <a:t>CSS3 </a:t>
            </a:r>
            <a:r>
              <a:rPr lang="zh-TW" altLang="en-US" dirty="0"/>
              <a:t>的盒子</a:t>
            </a:r>
            <a:r>
              <a:rPr lang="zh-TW" altLang="en-US" dirty="0" smtClean="0"/>
              <a:t>模型（</a:t>
            </a:r>
            <a:r>
              <a:rPr lang="en-US" altLang="zh-TW" dirty="0" smtClean="0"/>
              <a:t>Box Model</a:t>
            </a:r>
            <a:r>
              <a:rPr lang="zh-TW" altLang="en-US" dirty="0" smtClean="0"/>
              <a:t>）</a:t>
            </a:r>
            <a:endParaRPr lang="en-US" altLang="zh-TW" dirty="0" smtClean="0"/>
          </a:p>
          <a:p>
            <a:r>
              <a:rPr lang="zh-TW" altLang="en-US" dirty="0" smtClean="0"/>
              <a:t>靈活</a:t>
            </a:r>
            <a:r>
              <a:rPr lang="zh-TW" altLang="en-US" dirty="0"/>
              <a:t>的</a:t>
            </a:r>
            <a:r>
              <a:rPr lang="zh-TW" altLang="en-US" dirty="0" smtClean="0"/>
              <a:t>盒子（</a:t>
            </a:r>
            <a:r>
              <a:rPr lang="en-US" altLang="zh-TW" dirty="0" smtClean="0"/>
              <a:t>Flexible Box</a:t>
            </a:r>
            <a:r>
              <a:rPr lang="zh-TW" altLang="en-US" dirty="0" smtClean="0"/>
              <a:t>）</a:t>
            </a:r>
            <a:endParaRPr lang="en-US" altLang="zh-TW" dirty="0" smtClean="0"/>
          </a:p>
          <a:p>
            <a:r>
              <a:rPr lang="zh-TW" altLang="en-US" dirty="0" smtClean="0"/>
              <a:t>在一個容器（</a:t>
            </a:r>
            <a:r>
              <a:rPr lang="en-US" altLang="zh-TW" dirty="0" smtClean="0"/>
              <a:t>Container</a:t>
            </a:r>
            <a:r>
              <a:rPr lang="zh-TW" altLang="en-US" dirty="0" smtClean="0"/>
              <a:t>）安排多個元件項目（</a:t>
            </a:r>
            <a:r>
              <a:rPr lang="en-US" altLang="zh-TW" dirty="0" smtClean="0"/>
              <a:t>Item</a:t>
            </a:r>
            <a:r>
              <a:rPr lang="zh-TW" altLang="en-US" dirty="0" smtClean="0"/>
              <a:t>）的排列方式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8475604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Flexbox </a:t>
            </a:r>
            <a:r>
              <a:rPr lang="zh-TW" altLang="en-US" dirty="0" smtClean="0"/>
              <a:t>容器</a:t>
            </a:r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460500"/>
            <a:ext cx="84582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2456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Flexbox </a:t>
            </a:r>
            <a:r>
              <a:rPr lang="zh-TW" altLang="en-US" dirty="0" smtClean="0"/>
              <a:t>屬性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display: </a:t>
            </a:r>
            <a:r>
              <a:rPr lang="zh-TW" altLang="en-US" dirty="0" smtClean="0"/>
              <a:t>顯示方式</a:t>
            </a:r>
            <a:endParaRPr lang="en-US" dirty="0"/>
          </a:p>
          <a:p>
            <a:r>
              <a:rPr lang="en-US" dirty="0" smtClean="0"/>
              <a:t>flex-direction: </a:t>
            </a:r>
            <a:r>
              <a:rPr lang="zh-TW" altLang="en-US" dirty="0" smtClean="0"/>
              <a:t>排列方向</a:t>
            </a:r>
            <a:endParaRPr lang="en-US" altLang="zh-TW" dirty="0" smtClean="0"/>
          </a:p>
          <a:p>
            <a:r>
              <a:rPr lang="en-US" dirty="0" smtClean="0"/>
              <a:t>justify-content: </a:t>
            </a:r>
            <a:r>
              <a:rPr lang="zh-TW" altLang="en-US" dirty="0" smtClean="0"/>
              <a:t>項目的水平對齊位置</a:t>
            </a:r>
            <a:endParaRPr lang="en-US" dirty="0"/>
          </a:p>
          <a:p>
            <a:r>
              <a:rPr lang="en-US" dirty="0" smtClean="0"/>
              <a:t>align-items: </a:t>
            </a:r>
            <a:r>
              <a:rPr lang="zh-TW" altLang="en-US" dirty="0" smtClean="0"/>
              <a:t>項目的垂直對齊</a:t>
            </a:r>
            <a:r>
              <a:rPr lang="zh-TW" altLang="en-US" dirty="0"/>
              <a:t>位置</a:t>
            </a:r>
            <a:endParaRPr lang="en-US" dirty="0"/>
          </a:p>
          <a:p>
            <a:r>
              <a:rPr lang="en-US" dirty="0" smtClean="0"/>
              <a:t>align-self: </a:t>
            </a:r>
            <a:r>
              <a:rPr lang="zh-TW" altLang="en-US" dirty="0" smtClean="0"/>
              <a:t>項目本身的排列方式</a:t>
            </a:r>
            <a:endParaRPr lang="en-US" dirty="0"/>
          </a:p>
          <a:p>
            <a:r>
              <a:rPr lang="en-US" dirty="0" smtClean="0"/>
              <a:t>align-content: </a:t>
            </a:r>
            <a:r>
              <a:rPr lang="zh-TW" altLang="en-US" dirty="0" smtClean="0"/>
              <a:t>多行模式的 </a:t>
            </a:r>
            <a:r>
              <a:rPr lang="en-US" altLang="zh-TW" dirty="0" smtClean="0"/>
              <a:t>align-items</a:t>
            </a:r>
            <a:endParaRPr lang="en-US" dirty="0"/>
          </a:p>
          <a:p>
            <a:r>
              <a:rPr lang="en-US" dirty="0" smtClean="0"/>
              <a:t>flex-wrap: </a:t>
            </a:r>
            <a:r>
              <a:rPr lang="zh-TW" altLang="en-US" dirty="0" smtClean="0"/>
              <a:t>寬度超過時自動換行</a:t>
            </a:r>
            <a:endParaRPr lang="en-US" dirty="0"/>
          </a:p>
          <a:p>
            <a:r>
              <a:rPr lang="en-US" dirty="0" smtClean="0"/>
              <a:t>order: </a:t>
            </a:r>
            <a:r>
              <a:rPr lang="zh-TW" altLang="en-US" dirty="0" smtClean="0"/>
              <a:t>項目的排列順序</a:t>
            </a:r>
            <a:endParaRPr lang="en-US" dirty="0"/>
          </a:p>
          <a:p>
            <a:r>
              <a:rPr lang="en-US" dirty="0" smtClean="0"/>
              <a:t>flex: </a:t>
            </a:r>
            <a:r>
              <a:rPr lang="zh-TW" altLang="en-US" dirty="0" smtClean="0"/>
              <a:t>自動放大縮小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93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Box Model </a:t>
            </a:r>
            <a:endParaRPr lang="zh-TW" altLang="en-US" dirty="0"/>
          </a:p>
        </p:txBody>
      </p:sp>
      <p:sp>
        <p:nvSpPr>
          <p:cNvPr id="8" name="內容版面配置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留白</a:t>
            </a:r>
            <a:r>
              <a:rPr lang="en-US" altLang="zh-TW" dirty="0" smtClean="0"/>
              <a:t>(padding)</a:t>
            </a:r>
            <a:r>
              <a:rPr lang="zh-TW" altLang="en-US" dirty="0" smtClean="0"/>
              <a:t>、框線</a:t>
            </a:r>
            <a:r>
              <a:rPr lang="en-US" altLang="zh-TW" dirty="0" smtClean="0"/>
              <a:t>(border)</a:t>
            </a:r>
            <a:r>
              <a:rPr lang="zh-TW" altLang="en-US" dirty="0" smtClean="0"/>
              <a:t> 、邊界</a:t>
            </a:r>
            <a:r>
              <a:rPr lang="en-US" altLang="zh-TW" dirty="0" smtClean="0"/>
              <a:t>(margin)</a:t>
            </a: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204864"/>
            <a:ext cx="7745968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159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Flexbox </a:t>
            </a:r>
            <a:r>
              <a:rPr lang="zh-TW" altLang="en-US" smtClean="0"/>
              <a:t>屬性</a:t>
            </a:r>
            <a:r>
              <a:rPr lang="en-US" altLang="zh-TW" smtClean="0"/>
              <a:t/>
            </a:r>
            <a:br>
              <a:rPr lang="en-US" altLang="zh-TW" smtClean="0"/>
            </a:br>
            <a:r>
              <a:rPr lang="en-US" smtClean="0"/>
              <a:t>display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顯示方式，值：</a:t>
            </a:r>
            <a:endParaRPr lang="en-US" altLang="zh-TW" dirty="0" smtClean="0"/>
          </a:p>
          <a:p>
            <a:pPr lvl="1"/>
            <a:r>
              <a:rPr lang="en-US" dirty="0" smtClean="0"/>
              <a:t>flex </a:t>
            </a:r>
            <a:r>
              <a:rPr lang="zh-TW" altLang="en-US" dirty="0" smtClean="0"/>
              <a:t>單獨一行</a:t>
            </a:r>
            <a:endParaRPr lang="en-US" dirty="0" smtClean="0"/>
          </a:p>
          <a:p>
            <a:pPr lvl="1"/>
            <a:r>
              <a:rPr lang="en-US" dirty="0" smtClean="0"/>
              <a:t>Inline-flex </a:t>
            </a:r>
            <a:r>
              <a:rPr lang="zh-TW" altLang="en-US" dirty="0" smtClean="0"/>
              <a:t>與左右文字同一行</a:t>
            </a:r>
            <a:endParaRPr 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432836"/>
            <a:ext cx="4259808" cy="3036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3987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Flexbox </a:t>
            </a:r>
            <a:r>
              <a:rPr lang="zh-TW" altLang="en-US" smtClean="0"/>
              <a:t>屬性</a:t>
            </a:r>
            <a:r>
              <a:rPr lang="en-US" altLang="zh-TW" smtClean="0"/>
              <a:t/>
            </a:r>
            <a:br>
              <a:rPr lang="en-US" altLang="zh-TW" smtClean="0"/>
            </a:br>
            <a:r>
              <a:rPr lang="en-US" smtClean="0"/>
              <a:t>flex-direction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排列方向，值：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row</a:t>
            </a:r>
            <a:r>
              <a:rPr lang="zh-TW" altLang="en-US" dirty="0" smtClean="0"/>
              <a:t>：預設值，由左到右，從上到下</a:t>
            </a:r>
            <a:endParaRPr lang="en-US" altLang="zh-TW" dirty="0" smtClean="0"/>
          </a:p>
          <a:p>
            <a:pPr lvl="1"/>
            <a:r>
              <a:rPr lang="en-US" dirty="0" smtClean="0"/>
              <a:t>row-reverse：</a:t>
            </a:r>
            <a:r>
              <a:rPr lang="zh-TW" altLang="en-US" dirty="0" smtClean="0"/>
              <a:t>與 </a:t>
            </a:r>
            <a:r>
              <a:rPr lang="en-US" dirty="0" smtClean="0"/>
              <a:t>row </a:t>
            </a:r>
            <a:r>
              <a:rPr lang="zh-TW" altLang="en-US" dirty="0" smtClean="0"/>
              <a:t>相反</a:t>
            </a:r>
            <a:endParaRPr lang="en-US" altLang="zh-TW" dirty="0" smtClean="0"/>
          </a:p>
          <a:p>
            <a:pPr lvl="1"/>
            <a:r>
              <a:rPr lang="en-US" dirty="0" smtClean="0"/>
              <a:t>column：</a:t>
            </a:r>
            <a:r>
              <a:rPr lang="zh-TW" altLang="en-US" dirty="0" smtClean="0"/>
              <a:t>從上到下，再由左到右</a:t>
            </a:r>
            <a:endParaRPr lang="en-US" altLang="zh-TW" dirty="0" smtClean="0"/>
          </a:p>
          <a:p>
            <a:pPr lvl="1"/>
            <a:r>
              <a:rPr lang="en-US" dirty="0" smtClean="0"/>
              <a:t>column-reverse：</a:t>
            </a:r>
            <a:r>
              <a:rPr lang="zh-TW" altLang="en-US" dirty="0" smtClean="0"/>
              <a:t>與 </a:t>
            </a:r>
            <a:r>
              <a:rPr lang="en-US" dirty="0" smtClean="0"/>
              <a:t>column </a:t>
            </a:r>
            <a:r>
              <a:rPr lang="zh-TW" altLang="en-US" dirty="0" smtClean="0"/>
              <a:t>相反 </a:t>
            </a:r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4365104"/>
            <a:ext cx="7818266" cy="226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3806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Flexbox </a:t>
            </a:r>
            <a:r>
              <a:rPr lang="zh-TW" altLang="en-US" dirty="0" smtClean="0"/>
              <a:t>屬性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dirty="0" smtClean="0"/>
              <a:t>justify-content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水平對齊位置，值：</a:t>
            </a:r>
            <a:endParaRPr lang="en-US" altLang="zh-TW" dirty="0" smtClean="0"/>
          </a:p>
          <a:p>
            <a:pPr lvl="1"/>
            <a:r>
              <a:rPr lang="en-US" dirty="0" smtClean="0"/>
              <a:t>flex-start：</a:t>
            </a:r>
            <a:r>
              <a:rPr lang="zh-TW" altLang="en-US" dirty="0" smtClean="0"/>
              <a:t>預設值，對齊最左邊的 </a:t>
            </a:r>
            <a:r>
              <a:rPr lang="en-US" dirty="0" smtClean="0"/>
              <a:t>main start</a:t>
            </a:r>
          </a:p>
          <a:p>
            <a:pPr lvl="1"/>
            <a:r>
              <a:rPr lang="en-US" dirty="0" smtClean="0"/>
              <a:t>flex-end：</a:t>
            </a:r>
            <a:r>
              <a:rPr lang="zh-TW" altLang="en-US" dirty="0" smtClean="0"/>
              <a:t>對齊最左邊的 </a:t>
            </a:r>
            <a:r>
              <a:rPr lang="en-US" dirty="0" smtClean="0"/>
              <a:t>main end</a:t>
            </a:r>
          </a:p>
          <a:p>
            <a:pPr lvl="1"/>
            <a:r>
              <a:rPr lang="en-US" dirty="0" smtClean="0"/>
              <a:t>center：</a:t>
            </a:r>
            <a:r>
              <a:rPr lang="zh-TW" altLang="en-US" dirty="0" smtClean="0"/>
              <a:t>水平置中</a:t>
            </a:r>
          </a:p>
          <a:p>
            <a:pPr lvl="1"/>
            <a:r>
              <a:rPr lang="en-US" dirty="0" smtClean="0"/>
              <a:t>space-between：</a:t>
            </a:r>
            <a:r>
              <a:rPr lang="zh-TW" altLang="en-US" dirty="0" smtClean="0"/>
              <a:t>平均分配，左右項目與 </a:t>
            </a:r>
            <a:r>
              <a:rPr lang="en-US" dirty="0" smtClean="0"/>
              <a:t>main start </a:t>
            </a:r>
            <a:r>
              <a:rPr lang="zh-TW" altLang="en-US" dirty="0" smtClean="0"/>
              <a:t>和 </a:t>
            </a:r>
            <a:r>
              <a:rPr lang="en-US" dirty="0" smtClean="0"/>
              <a:t>main end </a:t>
            </a:r>
            <a:r>
              <a:rPr lang="zh-TW" altLang="en-US" dirty="0" smtClean="0"/>
              <a:t>貼齊</a:t>
            </a:r>
          </a:p>
          <a:p>
            <a:pPr lvl="1"/>
            <a:r>
              <a:rPr lang="en-US" dirty="0" smtClean="0"/>
              <a:t>space-around：</a:t>
            </a:r>
            <a:r>
              <a:rPr lang="zh-TW" altLang="en-US" dirty="0" smtClean="0"/>
              <a:t>平均分配，間距平均分配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43875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Flexbox </a:t>
            </a:r>
            <a:r>
              <a:rPr lang="zh-TW" altLang="en-US" dirty="0"/>
              <a:t>屬性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dirty="0"/>
              <a:t>justify-content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550" y="1556792"/>
            <a:ext cx="61849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6410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Flexbox </a:t>
            </a:r>
            <a:r>
              <a:rPr lang="zh-TW" altLang="en-US" dirty="0" smtClean="0"/>
              <a:t>屬性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dirty="0" smtClean="0"/>
              <a:t>align-items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垂直對齊位置，值：</a:t>
            </a:r>
            <a:endParaRPr lang="en-US" altLang="zh-TW" dirty="0" smtClean="0"/>
          </a:p>
          <a:p>
            <a:pPr lvl="1"/>
            <a:r>
              <a:rPr lang="en-US" dirty="0" smtClean="0"/>
              <a:t>flex-start：</a:t>
            </a:r>
            <a:r>
              <a:rPr lang="zh-TW" altLang="en-US" dirty="0" smtClean="0"/>
              <a:t>對齊最上面的 </a:t>
            </a:r>
            <a:r>
              <a:rPr lang="en-US" dirty="0" smtClean="0"/>
              <a:t>cross start</a:t>
            </a:r>
          </a:p>
          <a:p>
            <a:pPr lvl="1"/>
            <a:r>
              <a:rPr lang="en-US" dirty="0" smtClean="0"/>
              <a:t>flex-end：</a:t>
            </a:r>
            <a:r>
              <a:rPr lang="zh-TW" altLang="en-US" dirty="0" smtClean="0"/>
              <a:t>對齊最下面的 </a:t>
            </a:r>
            <a:r>
              <a:rPr lang="en-US" dirty="0" smtClean="0"/>
              <a:t>cross end</a:t>
            </a:r>
          </a:p>
          <a:p>
            <a:pPr lvl="1"/>
            <a:r>
              <a:rPr lang="en-US" dirty="0" smtClean="0"/>
              <a:t>center：</a:t>
            </a:r>
            <a:r>
              <a:rPr lang="zh-TW" altLang="en-US" dirty="0" smtClean="0"/>
              <a:t>垂直置中</a:t>
            </a:r>
          </a:p>
          <a:p>
            <a:pPr lvl="1"/>
            <a:r>
              <a:rPr lang="en-US" dirty="0" smtClean="0"/>
              <a:t>stretch：</a:t>
            </a:r>
            <a:r>
              <a:rPr lang="zh-TW" altLang="en-US" dirty="0" smtClean="0"/>
              <a:t>預設值，全部撐開至 </a:t>
            </a:r>
            <a:r>
              <a:rPr lang="en-US" dirty="0" smtClean="0"/>
              <a:t>Flexbox </a:t>
            </a:r>
            <a:r>
              <a:rPr lang="zh-TW" altLang="en-US" dirty="0" smtClean="0"/>
              <a:t>的高度</a:t>
            </a:r>
          </a:p>
          <a:p>
            <a:pPr lvl="1"/>
            <a:r>
              <a:rPr lang="en-US" dirty="0" smtClean="0"/>
              <a:t>baseline：</a:t>
            </a:r>
            <a:r>
              <a:rPr lang="zh-TW" altLang="en-US" dirty="0" smtClean="0"/>
              <a:t>以基線作為對齊標準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732580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Flexbox </a:t>
            </a:r>
            <a:r>
              <a:rPr lang="zh-TW" altLang="en-US" dirty="0"/>
              <a:t>屬性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dirty="0"/>
              <a:t>align-items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60" y="1772816"/>
            <a:ext cx="8892480" cy="262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0887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Flexbox </a:t>
            </a:r>
            <a:r>
              <a:rPr lang="zh-TW" altLang="en-US" smtClean="0"/>
              <a:t>屬性</a:t>
            </a:r>
            <a:r>
              <a:rPr lang="en-US" altLang="zh-TW" smtClean="0"/>
              <a:t/>
            </a:r>
            <a:br>
              <a:rPr lang="en-US" altLang="zh-TW" smtClean="0"/>
            </a:br>
            <a:r>
              <a:rPr lang="en-US" smtClean="0"/>
              <a:t>align-self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align-self </a:t>
            </a:r>
            <a:r>
              <a:rPr lang="zh-TW" altLang="en-US" dirty="0" smtClean="0"/>
              <a:t>的設定與 </a:t>
            </a:r>
            <a:r>
              <a:rPr lang="en-US" dirty="0" smtClean="0"/>
              <a:t>align-items </a:t>
            </a:r>
            <a:r>
              <a:rPr lang="zh-TW" altLang="en-US" dirty="0" smtClean="0"/>
              <a:t>相同，但目的不同</a:t>
            </a:r>
            <a:endParaRPr lang="en-US" altLang="zh-TW" dirty="0" smtClean="0"/>
          </a:p>
          <a:p>
            <a:r>
              <a:rPr lang="en-US" dirty="0" smtClean="0"/>
              <a:t>align-self </a:t>
            </a:r>
            <a:r>
              <a:rPr lang="zh-TW" altLang="en-US" dirty="0" smtClean="0"/>
              <a:t>的作用在於覆寫已經套用 </a:t>
            </a:r>
            <a:r>
              <a:rPr lang="en-US" dirty="0" smtClean="0"/>
              <a:t>align-items </a:t>
            </a:r>
            <a:r>
              <a:rPr lang="zh-TW" altLang="en-US" dirty="0" smtClean="0"/>
              <a:t>的屬性</a:t>
            </a:r>
            <a:endParaRPr lang="en-US" dirty="0"/>
          </a:p>
        </p:txBody>
      </p:sp>
      <p:grpSp>
        <p:nvGrpSpPr>
          <p:cNvPr id="12" name="群組 11"/>
          <p:cNvGrpSpPr/>
          <p:nvPr/>
        </p:nvGrpSpPr>
        <p:grpSpPr>
          <a:xfrm>
            <a:off x="781124" y="3429000"/>
            <a:ext cx="7607300" cy="3294193"/>
            <a:chOff x="781124" y="3429000"/>
            <a:chExt cx="7607300" cy="3294193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800" y="4500693"/>
              <a:ext cx="7518400" cy="2222500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124" y="4437112"/>
              <a:ext cx="7607300" cy="1892300"/>
            </a:xfrm>
            <a:prstGeom prst="rect">
              <a:avLst/>
            </a:prstGeom>
          </p:spPr>
        </p:pic>
        <p:sp>
          <p:nvSpPr>
            <p:cNvPr id="10" name="文字方塊 9"/>
            <p:cNvSpPr txBox="1"/>
            <p:nvPr/>
          </p:nvSpPr>
          <p:spPr>
            <a:xfrm>
              <a:off x="4860032" y="3429000"/>
              <a:ext cx="3493264" cy="92333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.item2{</a:t>
              </a:r>
            </a:p>
            <a:p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</a:t>
              </a:r>
              <a:r>
                <a:rPr lang="en-US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align-self:baseline</a:t>
              </a:r>
              <a:r>
                <a:rPr lang="en-US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;</a:t>
              </a:r>
            </a:p>
            <a:p>
              <a:r>
                <a:rPr lang="en-US" b="1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}</a:t>
              </a:r>
              <a:endParaRPr lang="en-US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92828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Flexbox </a:t>
            </a:r>
            <a:r>
              <a:rPr lang="zh-TW" altLang="en-US" dirty="0" smtClean="0"/>
              <a:t>屬性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dirty="0" smtClean="0"/>
              <a:t>align-content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多行的 </a:t>
            </a:r>
            <a:r>
              <a:rPr lang="en-US" altLang="zh-TW" dirty="0" smtClean="0"/>
              <a:t>align-items</a:t>
            </a:r>
            <a:r>
              <a:rPr lang="zh-TW" altLang="en-US" dirty="0" smtClean="0"/>
              <a:t>，值：</a:t>
            </a:r>
            <a:endParaRPr lang="en-US" altLang="zh-TW" dirty="0" smtClean="0"/>
          </a:p>
          <a:p>
            <a:pPr lvl="1"/>
            <a:r>
              <a:rPr lang="en-US" dirty="0" smtClean="0"/>
              <a:t>flex-start：</a:t>
            </a:r>
            <a:r>
              <a:rPr lang="zh-TW" altLang="en-US" dirty="0" smtClean="0"/>
              <a:t>對齊最上面的 </a:t>
            </a:r>
            <a:r>
              <a:rPr lang="en-US" dirty="0" smtClean="0"/>
              <a:t>cross start</a:t>
            </a:r>
          </a:p>
          <a:p>
            <a:pPr lvl="1"/>
            <a:r>
              <a:rPr lang="en-US" dirty="0" smtClean="0"/>
              <a:t>flex-end：</a:t>
            </a:r>
            <a:r>
              <a:rPr lang="zh-TW" altLang="en-US" dirty="0" smtClean="0"/>
              <a:t>對齊最下面的 </a:t>
            </a:r>
            <a:r>
              <a:rPr lang="en-US" dirty="0" smtClean="0"/>
              <a:t>cross end</a:t>
            </a:r>
          </a:p>
          <a:p>
            <a:pPr lvl="1"/>
            <a:r>
              <a:rPr lang="en-US" dirty="0" smtClean="0"/>
              <a:t>center：</a:t>
            </a:r>
            <a:r>
              <a:rPr lang="zh-TW" altLang="en-US" dirty="0" smtClean="0"/>
              <a:t>垂直置中</a:t>
            </a:r>
          </a:p>
          <a:p>
            <a:pPr lvl="1"/>
            <a:r>
              <a:rPr lang="en-US" dirty="0" smtClean="0"/>
              <a:t>space-between：</a:t>
            </a:r>
            <a:r>
              <a:rPr lang="zh-TW" altLang="en-US" dirty="0" smtClean="0"/>
              <a:t>將第一行與最後一行分別對齊最上方與最下方 </a:t>
            </a:r>
          </a:p>
          <a:p>
            <a:pPr lvl="1"/>
            <a:r>
              <a:rPr lang="en-US" dirty="0" smtClean="0"/>
              <a:t>space-around：</a:t>
            </a:r>
            <a:r>
              <a:rPr lang="zh-TW" altLang="en-US" dirty="0" smtClean="0"/>
              <a:t>每行平均分配間距</a:t>
            </a:r>
          </a:p>
          <a:p>
            <a:pPr lvl="1"/>
            <a:r>
              <a:rPr lang="en-US" dirty="0" smtClean="0"/>
              <a:t>stretch：</a:t>
            </a:r>
            <a:r>
              <a:rPr lang="zh-TW" altLang="en-US" dirty="0" smtClean="0"/>
              <a:t>預設值，內容項目全部撐開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15741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Flexbox </a:t>
            </a:r>
            <a:r>
              <a:rPr lang="zh-TW" altLang="en-US" dirty="0"/>
              <a:t>屬性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dirty="0"/>
              <a:t>align-content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449660"/>
            <a:ext cx="75819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7016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Flexbox </a:t>
            </a:r>
            <a:r>
              <a:rPr lang="zh-TW" altLang="en-US" dirty="0" smtClean="0"/>
              <a:t>屬性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b="1" dirty="0"/>
              <a:t>flex-wrap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自動換行，值：</a:t>
            </a:r>
            <a:endParaRPr lang="en-US" altLang="zh-TW" dirty="0" smtClean="0"/>
          </a:p>
          <a:p>
            <a:pPr lvl="1"/>
            <a:r>
              <a:rPr lang="en-US" altLang="zh-TW" dirty="0" err="1"/>
              <a:t>nowrap</a:t>
            </a:r>
            <a:r>
              <a:rPr lang="zh-TW" altLang="en-US" dirty="0"/>
              <a:t>：預設值，</a:t>
            </a:r>
            <a:r>
              <a:rPr lang="zh-TW" altLang="en-US" dirty="0" smtClean="0"/>
              <a:t>單行，不自動換行</a:t>
            </a:r>
            <a:endParaRPr lang="zh-TW" altLang="en-US" dirty="0"/>
          </a:p>
          <a:p>
            <a:pPr lvl="1"/>
            <a:r>
              <a:rPr lang="en-US" altLang="zh-TW" dirty="0"/>
              <a:t>wrap</a:t>
            </a:r>
            <a:r>
              <a:rPr lang="zh-TW" altLang="en-US" dirty="0" smtClean="0"/>
              <a:t>：自動</a:t>
            </a:r>
            <a:r>
              <a:rPr lang="zh-TW" altLang="en-US" dirty="0"/>
              <a:t>換</a:t>
            </a:r>
            <a:r>
              <a:rPr lang="zh-TW" altLang="en-US" dirty="0" smtClean="0"/>
              <a:t>行，</a:t>
            </a:r>
            <a:r>
              <a:rPr lang="zh-TW" altLang="en-US" dirty="0"/>
              <a:t>多</a:t>
            </a:r>
            <a:r>
              <a:rPr lang="zh-TW" altLang="en-US" dirty="0" smtClean="0"/>
              <a:t>行</a:t>
            </a:r>
            <a:endParaRPr lang="zh-TW" altLang="en-US" dirty="0"/>
          </a:p>
          <a:p>
            <a:pPr lvl="1"/>
            <a:r>
              <a:rPr lang="en-US" altLang="zh-TW" dirty="0"/>
              <a:t>wrap-reverse</a:t>
            </a:r>
            <a:r>
              <a:rPr lang="zh-TW" altLang="en-US" dirty="0" smtClean="0"/>
              <a:t>：</a:t>
            </a:r>
            <a:r>
              <a:rPr lang="zh-TW" altLang="en-US" dirty="0"/>
              <a:t>自動換行</a:t>
            </a:r>
            <a:r>
              <a:rPr lang="zh-TW" altLang="en-US" dirty="0" smtClean="0"/>
              <a:t>，但內容項目反轉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773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邊界屬性 </a:t>
            </a:r>
            <a:r>
              <a:rPr lang="en-US" altLang="zh-TW" dirty="0" smtClean="0"/>
              <a:t>Margin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7983564"/>
              </p:ext>
            </p:extLst>
          </p:nvPr>
        </p:nvGraphicFramePr>
        <p:xfrm>
          <a:off x="457200" y="1600200"/>
          <a:ext cx="8136904" cy="2857500"/>
        </p:xfrm>
        <a:graphic>
          <a:graphicData uri="http://schemas.openxmlformats.org/drawingml/2006/table">
            <a:tbl>
              <a:tblPr/>
              <a:tblGrid>
                <a:gridCol w="23451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917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Property</a:t>
                      </a:r>
                    </a:p>
                  </a:txBody>
                  <a:tcPr marL="28575" marR="28575" marT="28575" marB="28575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Description</a:t>
                      </a:r>
                    </a:p>
                  </a:txBody>
                  <a:tcPr marL="28575" marR="28575" marT="28575" marB="28575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u="non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2"/>
                        </a:rPr>
                        <a:t>margin</a:t>
                      </a:r>
                      <a:endParaRPr lang="en-US" sz="2000" b="1" u="none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shorthand property for setting the margin properties in one declaration</a:t>
                      </a: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u="non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3"/>
                        </a:rPr>
                        <a:t>margin-bottom</a:t>
                      </a:r>
                      <a:endParaRPr lang="en-US" sz="2000" b="1" u="none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bottom margin of an element</a:t>
                      </a: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u="non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4"/>
                        </a:rPr>
                        <a:t>margin-left</a:t>
                      </a:r>
                      <a:endParaRPr lang="en-US" sz="2000" b="1" u="none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left margin of an element</a:t>
                      </a: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u="non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5"/>
                        </a:rPr>
                        <a:t>margin-right</a:t>
                      </a:r>
                      <a:endParaRPr lang="en-US" sz="2000" b="1" u="none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right margin of an element</a:t>
                      </a: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u="non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6"/>
                        </a:rPr>
                        <a:t>margin-top</a:t>
                      </a:r>
                      <a:endParaRPr lang="en-US" sz="2000" b="1" u="none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top margin of an element</a:t>
                      </a: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04043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Flexbox </a:t>
            </a:r>
            <a:r>
              <a:rPr lang="zh-TW" altLang="en-US" smtClean="0"/>
              <a:t>屬性</a:t>
            </a:r>
            <a:r>
              <a:rPr lang="en-US" altLang="zh-TW" smtClean="0"/>
              <a:t/>
            </a:r>
            <a:br>
              <a:rPr lang="en-US" altLang="zh-TW" smtClean="0"/>
            </a:br>
            <a:r>
              <a:rPr lang="en-US" smtClean="0"/>
              <a:t>flex-wrap</a:t>
            </a:r>
            <a:endParaRPr 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50" y="1700808"/>
            <a:ext cx="7607300" cy="4572000"/>
          </a:xfrm>
        </p:spPr>
      </p:pic>
    </p:spTree>
    <p:extLst>
      <p:ext uri="{BB962C8B-B14F-4D97-AF65-F5344CB8AC3E}">
        <p14:creationId xmlns:p14="http://schemas.microsoft.com/office/powerpoint/2010/main" val="3713920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Flexbox </a:t>
            </a:r>
            <a:r>
              <a:rPr lang="zh-TW" altLang="en-US" dirty="0" smtClean="0"/>
              <a:t>屬性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b="1" dirty="0"/>
              <a:t>order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項目排序</a:t>
            </a:r>
            <a:endParaRPr lang="en-US" altLang="zh-TW" dirty="0" smtClean="0"/>
          </a:p>
        </p:txBody>
      </p:sp>
      <p:sp>
        <p:nvSpPr>
          <p:cNvPr id="4" name="矩形 3"/>
          <p:cNvSpPr/>
          <p:nvPr/>
        </p:nvSpPr>
        <p:spPr>
          <a:xfrm>
            <a:off x="2915816" y="1412776"/>
            <a:ext cx="2916324" cy="3970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.item{</a:t>
            </a:r>
          </a:p>
          <a:p>
            <a:r>
              <a:rPr lang="en-US" dirty="0"/>
              <a:t>  width:50px;</a:t>
            </a:r>
          </a:p>
          <a:p>
            <a:r>
              <a:rPr lang="en-US" dirty="0"/>
              <a:t>  height:60px;</a:t>
            </a:r>
          </a:p>
          <a:p>
            <a:r>
              <a:rPr lang="en-US" dirty="0"/>
              <a:t>  text-align: center;</a:t>
            </a:r>
          </a:p>
          <a:p>
            <a:r>
              <a:rPr lang="en-US" dirty="0"/>
              <a:t>  line-height: 50px;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.order1{</a:t>
            </a:r>
          </a:p>
          <a:p>
            <a:r>
              <a:rPr lang="en-US" dirty="0"/>
              <a:t>  order:1;</a:t>
            </a:r>
          </a:p>
          <a:p>
            <a:r>
              <a:rPr lang="en-US" dirty="0"/>
              <a:t>  background:#c00;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.order2{</a:t>
            </a:r>
          </a:p>
          <a:p>
            <a:r>
              <a:rPr lang="en-US" dirty="0"/>
              <a:t>  order:2;</a:t>
            </a:r>
          </a:p>
          <a:p>
            <a:r>
              <a:rPr lang="en-US" dirty="0"/>
              <a:t>  background:#069;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6048164" y="1412776"/>
            <a:ext cx="2844316" cy="452431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 smtClean="0"/>
              <a:t>.</a:t>
            </a:r>
            <a:r>
              <a:rPr lang="en-US" dirty="0"/>
              <a:t>order3{</a:t>
            </a:r>
          </a:p>
          <a:p>
            <a:r>
              <a:rPr lang="en-US" dirty="0"/>
              <a:t>  order:3;</a:t>
            </a:r>
          </a:p>
          <a:p>
            <a:r>
              <a:rPr lang="en-US" dirty="0"/>
              <a:t>  background:#095;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.order4{</a:t>
            </a:r>
          </a:p>
          <a:p>
            <a:r>
              <a:rPr lang="en-US" dirty="0"/>
              <a:t>  order:4;</a:t>
            </a:r>
          </a:p>
          <a:p>
            <a:r>
              <a:rPr lang="en-US" dirty="0"/>
              <a:t>  background:#f50;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.order5{</a:t>
            </a:r>
          </a:p>
          <a:p>
            <a:r>
              <a:rPr lang="en-US" dirty="0"/>
              <a:t>  order:5;</a:t>
            </a:r>
          </a:p>
          <a:p>
            <a:r>
              <a:rPr lang="en-US" dirty="0"/>
              <a:t>  background:#777;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.order6{</a:t>
            </a:r>
          </a:p>
          <a:p>
            <a:r>
              <a:rPr lang="en-US" dirty="0"/>
              <a:t>  order:6;</a:t>
            </a:r>
          </a:p>
          <a:p>
            <a:r>
              <a:rPr lang="en-US" dirty="0"/>
              <a:t>  background:#077;</a:t>
            </a:r>
          </a:p>
          <a:p>
            <a:r>
              <a:rPr lang="en-US" dirty="0"/>
              <a:t>}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5383094"/>
            <a:ext cx="2717800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609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Flexbox </a:t>
            </a:r>
            <a:r>
              <a:rPr lang="zh-TW" altLang="en-US" dirty="0" smtClean="0"/>
              <a:t>屬性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b="1" dirty="0"/>
              <a:t>flex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flex: grow shrink basis</a:t>
            </a:r>
          </a:p>
          <a:p>
            <a:pPr lvl="1"/>
            <a:r>
              <a:rPr lang="en-US" altLang="zh-TW" dirty="0" smtClean="0"/>
              <a:t>flex-grow</a:t>
            </a:r>
            <a:r>
              <a:rPr lang="zh-TW" altLang="en-US" dirty="0"/>
              <a:t>：數字，無單位，當子元素的 </a:t>
            </a:r>
            <a:r>
              <a:rPr lang="en-US" altLang="zh-TW" dirty="0"/>
              <a:t>flex-basis </a:t>
            </a:r>
            <a:r>
              <a:rPr lang="zh-TW" altLang="en-US" dirty="0"/>
              <a:t>長度「小」於它自己在父元素分配到的長度，按照數字做相對應的「</a:t>
            </a:r>
            <a:r>
              <a:rPr lang="zh-TW" altLang="en-US" b="1" dirty="0"/>
              <a:t>伸展</a:t>
            </a:r>
            <a:r>
              <a:rPr lang="zh-TW" altLang="en-US" dirty="0"/>
              <a:t>」比例分配，預設值為 </a:t>
            </a:r>
            <a:r>
              <a:rPr lang="en-US" altLang="zh-TW" dirty="0"/>
              <a:t>0</a:t>
            </a:r>
            <a:r>
              <a:rPr lang="zh-TW" altLang="en-US" dirty="0"/>
              <a:t>，不會進行彈性變化，不可為負值，設為 </a:t>
            </a:r>
            <a:r>
              <a:rPr lang="en-US" altLang="zh-TW" dirty="0"/>
              <a:t>1 </a:t>
            </a:r>
            <a:r>
              <a:rPr lang="zh-TW" altLang="en-US" dirty="0"/>
              <a:t>則會進行彈性變化。</a:t>
            </a:r>
          </a:p>
          <a:p>
            <a:pPr lvl="1"/>
            <a:r>
              <a:rPr lang="en-US" altLang="zh-TW" dirty="0"/>
              <a:t>flex-shrink</a:t>
            </a:r>
            <a:r>
              <a:rPr lang="zh-TW" altLang="en-US" dirty="0"/>
              <a:t>：數字，無單位，當子元素的 </a:t>
            </a:r>
            <a:r>
              <a:rPr lang="en-US" altLang="zh-TW" dirty="0"/>
              <a:t>flex-basis </a:t>
            </a:r>
            <a:r>
              <a:rPr lang="zh-TW" altLang="en-US" dirty="0"/>
              <a:t>長度「大」於它自己在父元素分配到的長度，按照數字做相對應的「</a:t>
            </a:r>
            <a:r>
              <a:rPr lang="zh-TW" altLang="en-US" b="1" dirty="0"/>
              <a:t>壓縮</a:t>
            </a:r>
            <a:r>
              <a:rPr lang="zh-TW" altLang="en-US" dirty="0"/>
              <a:t>」比例分配，預設值為 </a:t>
            </a:r>
            <a:r>
              <a:rPr lang="en-US" altLang="zh-TW" dirty="0"/>
              <a:t>1</a:t>
            </a:r>
            <a:r>
              <a:rPr lang="zh-TW" altLang="en-US" dirty="0"/>
              <a:t>，設為 </a:t>
            </a:r>
            <a:r>
              <a:rPr lang="en-US" altLang="zh-TW" dirty="0"/>
              <a:t>0 </a:t>
            </a:r>
            <a:r>
              <a:rPr lang="zh-TW" altLang="en-US" dirty="0"/>
              <a:t>的話不會進行彈性變化，不可</a:t>
            </a:r>
            <a:r>
              <a:rPr lang="zh-TW" altLang="en-US" dirty="0" smtClean="0"/>
              <a:t>為值。</a:t>
            </a:r>
            <a:endParaRPr lang="zh-TW" altLang="en-US" dirty="0"/>
          </a:p>
          <a:p>
            <a:pPr lvl="1"/>
            <a:r>
              <a:rPr lang="en-US" altLang="zh-TW" dirty="0"/>
              <a:t>flex-basis</a:t>
            </a:r>
            <a:r>
              <a:rPr lang="zh-TW" altLang="en-US" dirty="0"/>
              <a:t>：子元素的</a:t>
            </a:r>
            <a:r>
              <a:rPr lang="zh-TW" altLang="en-US" b="1" dirty="0"/>
              <a:t>基本大小</a:t>
            </a:r>
            <a:r>
              <a:rPr lang="zh-TW" altLang="en-US" dirty="0"/>
              <a:t>，作為父元素的大小比較基準，預設值為 </a:t>
            </a:r>
            <a:r>
              <a:rPr lang="en-US" altLang="zh-TW" dirty="0"/>
              <a:t>0</a:t>
            </a:r>
            <a:r>
              <a:rPr lang="zh-TW" altLang="en-US" dirty="0"/>
              <a:t>，也因為預設值為 </a:t>
            </a:r>
            <a:r>
              <a:rPr lang="en-US" altLang="zh-TW" dirty="0"/>
              <a:t>0</a:t>
            </a:r>
            <a:r>
              <a:rPr lang="zh-TW" altLang="en-US" dirty="0"/>
              <a:t>，所以沒有設定此屬性的時候，會以直接採用 </a:t>
            </a:r>
            <a:r>
              <a:rPr lang="en-US" altLang="zh-TW" dirty="0"/>
              <a:t>flex-grow </a:t>
            </a:r>
            <a:r>
              <a:rPr lang="zh-TW" altLang="en-US" dirty="0"/>
              <a:t>屬性，</a:t>
            </a:r>
            <a:r>
              <a:rPr lang="en-US" altLang="zh-TW" dirty="0"/>
              <a:t>flex-basis </a:t>
            </a:r>
            <a:r>
              <a:rPr lang="zh-TW" altLang="en-US" dirty="0"/>
              <a:t>也可以設為 </a:t>
            </a:r>
            <a:r>
              <a:rPr lang="en-US" altLang="zh-TW" dirty="0"/>
              <a:t>auto</a:t>
            </a:r>
            <a:r>
              <a:rPr lang="zh-TW" altLang="en-US" dirty="0"/>
              <a:t>，如果設為 </a:t>
            </a:r>
            <a:r>
              <a:rPr lang="en-US" altLang="zh-TW" dirty="0"/>
              <a:t>auto</a:t>
            </a:r>
            <a:r>
              <a:rPr lang="zh-TW" altLang="en-US" dirty="0"/>
              <a:t>，就表示子元素以自己的基本大小為單位。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4924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Flexbox </a:t>
            </a:r>
            <a:r>
              <a:rPr lang="zh-TW" altLang="en-US" dirty="0"/>
              <a:t>屬性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b="1" dirty="0"/>
              <a:t>flex</a:t>
            </a:r>
            <a:endParaRPr 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1623459"/>
            <a:ext cx="3787242" cy="99415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11560" y="1669139"/>
            <a:ext cx="4176464" cy="30469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.item1{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flex:1 2 200px;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background:#c00;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.item2{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flex:2 1 100px;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background:#069;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61" y="5124185"/>
            <a:ext cx="6060144" cy="131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6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練習</a:t>
            </a:r>
            <a:r>
              <a:rPr lang="en-US" altLang="zh-TW" dirty="0" smtClean="0"/>
              <a:t>1</a:t>
            </a:r>
            <a:r>
              <a:rPr lang="zh-TW" altLang="en-US" dirty="0" smtClean="0"/>
              <a:t>：玩玩 </a:t>
            </a:r>
            <a:r>
              <a:rPr lang="en-US" altLang="zh-TW" dirty="0" smtClean="0"/>
              <a:t>Flexbox </a:t>
            </a:r>
            <a:r>
              <a:rPr lang="en-US" altLang="zh-TW" dirty="0" err="1" smtClean="0"/>
              <a:t>Froggy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 smtClean="0"/>
              <a:t>玩玩 </a:t>
            </a:r>
            <a:r>
              <a:rPr lang="en-US" b="1" dirty="0" smtClean="0"/>
              <a:t>Flexbox </a:t>
            </a:r>
            <a:r>
              <a:rPr lang="en-US" b="1" dirty="0" err="1" smtClean="0"/>
              <a:t>Froggy</a:t>
            </a:r>
            <a:r>
              <a:rPr lang="en-US" b="1" dirty="0" smtClean="0"/>
              <a:t> </a:t>
            </a:r>
            <a:r>
              <a:rPr lang="zh-TW" altLang="en-US" b="1" dirty="0" smtClean="0"/>
              <a:t>熟悉 </a:t>
            </a:r>
            <a:r>
              <a:rPr lang="en-US" altLang="zh-TW" b="1" dirty="0" smtClean="0"/>
              <a:t>Flexbox </a:t>
            </a:r>
            <a:r>
              <a:rPr lang="zh-TW" altLang="en-US" b="1" dirty="0" smtClean="0"/>
              <a:t>的元件佈置方式</a:t>
            </a:r>
            <a:endParaRPr lang="en-US" b="1" dirty="0"/>
          </a:p>
          <a:p>
            <a:r>
              <a:rPr lang="en-US" dirty="0">
                <a:hlinkClick r:id="rId2"/>
              </a:rPr>
              <a:t>https</a:t>
            </a:r>
            <a:r>
              <a:rPr lang="en-US">
                <a:hlinkClick r:id="rId2"/>
              </a:rPr>
              <a:t>://</a:t>
            </a:r>
            <a:r>
              <a:rPr lang="en-US" smtClean="0">
                <a:hlinkClick r:id="rId2"/>
              </a:rPr>
              <a:t>flexboxfroggy.com</a:t>
            </a:r>
            <a:endParaRPr lang="en-US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012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結語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Box Model</a:t>
            </a:r>
          </a:p>
          <a:p>
            <a:pPr lvl="1"/>
            <a:r>
              <a:rPr lang="en-US" altLang="zh-TW" dirty="0" smtClean="0"/>
              <a:t>Margin </a:t>
            </a:r>
            <a:r>
              <a:rPr lang="zh-TW" altLang="en-US" dirty="0" smtClean="0"/>
              <a:t>留白在框線外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Padding </a:t>
            </a:r>
            <a:r>
              <a:rPr lang="zh-TW" altLang="en-US" dirty="0" smtClean="0"/>
              <a:t>留</a:t>
            </a:r>
            <a:r>
              <a:rPr lang="zh-TW" altLang="en-US" dirty="0"/>
              <a:t>白在框線</a:t>
            </a:r>
            <a:r>
              <a:rPr lang="zh-TW" altLang="en-US" dirty="0" smtClean="0"/>
              <a:t>內</a:t>
            </a:r>
            <a:endParaRPr lang="en-US" altLang="zh-TW" dirty="0" smtClean="0"/>
          </a:p>
          <a:p>
            <a:r>
              <a:rPr lang="en-US" altLang="zh-TW" dirty="0" smtClean="0"/>
              <a:t>Position </a:t>
            </a:r>
            <a:r>
              <a:rPr lang="zh-TW" altLang="en-US" dirty="0" smtClean="0"/>
              <a:t>決定 </a:t>
            </a:r>
            <a:r>
              <a:rPr lang="en-US" altLang="zh-TW" dirty="0" smtClean="0"/>
              <a:t>Box </a:t>
            </a:r>
            <a:r>
              <a:rPr lang="zh-TW" altLang="en-US" dirty="0" smtClean="0"/>
              <a:t>的排列方式與位置</a:t>
            </a:r>
            <a:endParaRPr lang="en-US" altLang="zh-TW" dirty="0" smtClean="0"/>
          </a:p>
          <a:p>
            <a:r>
              <a:rPr lang="en-US" altLang="zh-TW" dirty="0" smtClean="0"/>
              <a:t>z-index </a:t>
            </a:r>
            <a:r>
              <a:rPr lang="zh-TW" altLang="en-US" dirty="0" smtClean="0"/>
              <a:t>決定圖層順序</a:t>
            </a:r>
            <a:endParaRPr lang="en-US" altLang="zh-TW" dirty="0" smtClean="0"/>
          </a:p>
          <a:p>
            <a:r>
              <a:rPr lang="en-US" altLang="zh-TW" dirty="0" smtClean="0"/>
              <a:t>visibility </a:t>
            </a:r>
            <a:r>
              <a:rPr lang="zh-TW" altLang="en-US" dirty="0" smtClean="0"/>
              <a:t>可將元件隱藏起來</a:t>
            </a:r>
            <a:endParaRPr lang="en-US" altLang="zh-TW" dirty="0" smtClean="0"/>
          </a:p>
          <a:p>
            <a:r>
              <a:rPr lang="en-US" altLang="zh-TW" dirty="0" smtClean="0"/>
              <a:t>Flexbox </a:t>
            </a:r>
            <a:r>
              <a:rPr lang="zh-TW" altLang="en-US" smtClean="0"/>
              <a:t>彈性安排項目的排列方式</a:t>
            </a:r>
            <a:endParaRPr lang="en-US" altLang="zh-TW" dirty="0" smtClean="0"/>
          </a:p>
          <a:p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2027569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邊界屬性 </a:t>
            </a:r>
            <a:r>
              <a:rPr lang="en-US" altLang="zh-TW" dirty="0"/>
              <a:t>Margin</a:t>
            </a:r>
            <a:endParaRPr lang="zh-TW" altLang="en-US" dirty="0"/>
          </a:p>
        </p:txBody>
      </p:sp>
      <p:grpSp>
        <p:nvGrpSpPr>
          <p:cNvPr id="5" name="群組 4"/>
          <p:cNvGrpSpPr/>
          <p:nvPr/>
        </p:nvGrpSpPr>
        <p:grpSpPr>
          <a:xfrm>
            <a:off x="827584" y="1484783"/>
            <a:ext cx="6660549" cy="5282587"/>
            <a:chOff x="827584" y="1484783"/>
            <a:chExt cx="6660549" cy="5282587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584" y="1484783"/>
              <a:ext cx="5472608" cy="5282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文字方塊 3"/>
            <p:cNvSpPr txBox="1"/>
            <p:nvPr/>
          </p:nvSpPr>
          <p:spPr>
            <a:xfrm>
              <a:off x="5508104" y="1484783"/>
              <a:ext cx="1980029" cy="400110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zh-TW" altLang="en-US" sz="2000" b="1" dirty="0" smtClean="0"/>
                <a:t>上、右、下、左</a:t>
              </a:r>
              <a:endParaRPr lang="zh-TW" altLang="en-US" sz="2000" b="1" dirty="0"/>
            </a:p>
          </p:txBody>
        </p:sp>
        <p:sp>
          <p:nvSpPr>
            <p:cNvPr id="6" name="文字方塊 5"/>
            <p:cNvSpPr txBox="1"/>
            <p:nvPr/>
          </p:nvSpPr>
          <p:spPr>
            <a:xfrm>
              <a:off x="5491662" y="3258690"/>
              <a:ext cx="1723549" cy="400110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zh-TW" altLang="en-US" sz="2000" b="1" dirty="0" smtClean="0"/>
                <a:t>上、</a:t>
              </a:r>
              <a:r>
                <a:rPr lang="zh-TW" altLang="en-US" sz="2000" b="1" dirty="0"/>
                <a:t>左</a:t>
              </a:r>
              <a:r>
                <a:rPr lang="zh-TW" altLang="en-US" sz="2000" b="1" dirty="0" smtClean="0"/>
                <a:t>右、下</a:t>
              </a:r>
              <a:endParaRPr lang="zh-TW" altLang="en-US" sz="2000" b="1" dirty="0"/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5475220" y="4757082"/>
              <a:ext cx="1467068" cy="400110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zh-TW" altLang="en-US" sz="2000" b="1" dirty="0" smtClean="0"/>
                <a:t>上</a:t>
              </a:r>
              <a:r>
                <a:rPr lang="zh-TW" altLang="en-US" sz="2000" b="1" dirty="0"/>
                <a:t>下</a:t>
              </a:r>
              <a:r>
                <a:rPr lang="zh-TW" altLang="en-US" sz="2000" b="1" dirty="0" smtClean="0"/>
                <a:t>、左右</a:t>
              </a:r>
              <a:endParaRPr lang="zh-TW" altLang="en-US" sz="2000" b="1" dirty="0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5458778" y="6255474"/>
              <a:ext cx="1210588" cy="400110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zh-TW" altLang="en-US" sz="2000" b="1" dirty="0" smtClean="0"/>
                <a:t>上下左右</a:t>
              </a:r>
              <a:endParaRPr lang="zh-TW" alt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453555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312" y="1839932"/>
            <a:ext cx="9116688" cy="41093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邊界屬性 </a:t>
            </a:r>
            <a:r>
              <a:rPr lang="en-US" altLang="zh-TW" dirty="0"/>
              <a:t>Margin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69122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留白屬性 </a:t>
            </a:r>
            <a:r>
              <a:rPr lang="en-US" altLang="zh-TW" smtClean="0"/>
              <a:t>Padding</a:t>
            </a:r>
            <a:endParaRPr lang="zh-TW" altLang="en-US" dirty="0"/>
          </a:p>
        </p:txBody>
      </p:sp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0204610"/>
              </p:ext>
            </p:extLst>
          </p:nvPr>
        </p:nvGraphicFramePr>
        <p:xfrm>
          <a:off x="457200" y="1600200"/>
          <a:ext cx="8219256" cy="3162300"/>
        </p:xfrm>
        <a:graphic>
          <a:graphicData uri="http://schemas.openxmlformats.org/drawingml/2006/table">
            <a:tbl>
              <a:tblPr/>
              <a:tblGrid>
                <a:gridCol w="23866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326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Property</a:t>
                      </a:r>
                    </a:p>
                  </a:txBody>
                  <a:tcPr marL="28575" marR="28575" marT="28575" marB="28575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Description</a:t>
                      </a:r>
                    </a:p>
                  </a:txBody>
                  <a:tcPr marL="28575" marR="28575" marT="28575" marB="28575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3"/>
                        </a:rPr>
                        <a:t>padding</a:t>
                      </a:r>
                      <a:endParaRPr lang="en-US" sz="20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shorthand property for setting all the padding properties in one declaration</a:t>
                      </a: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4"/>
                        </a:rPr>
                        <a:t>padding-bottom</a:t>
                      </a:r>
                      <a:endParaRPr lang="en-US" sz="20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bottom padding of an element</a:t>
                      </a: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5"/>
                        </a:rPr>
                        <a:t>padding-left</a:t>
                      </a:r>
                      <a:endParaRPr lang="en-US" sz="20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left padding of an element</a:t>
                      </a: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6"/>
                        </a:rPr>
                        <a:t>padding-right</a:t>
                      </a:r>
                      <a:endParaRPr lang="en-US" sz="20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right padding of an element</a:t>
                      </a: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7"/>
                        </a:rPr>
                        <a:t>padding-top</a:t>
                      </a:r>
                      <a:endParaRPr lang="en-US" sz="20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top padding of an element</a:t>
                      </a:r>
                    </a:p>
                  </a:txBody>
                  <a:tcPr marL="47625" marR="47625" marT="66675" marB="66675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5253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留白</a:t>
            </a:r>
            <a:r>
              <a:rPr lang="zh-TW" altLang="en-US" dirty="0" smtClean="0"/>
              <a:t>屬性 </a:t>
            </a:r>
            <a:r>
              <a:rPr lang="en-US" altLang="zh-TW" dirty="0" smtClean="0"/>
              <a:t>Padding</a:t>
            </a:r>
            <a:endParaRPr lang="zh-TW" alt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708920"/>
            <a:ext cx="9144000" cy="394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方塊 4"/>
          <p:cNvSpPr txBox="1"/>
          <p:nvPr/>
        </p:nvSpPr>
        <p:spPr>
          <a:xfrm>
            <a:off x="323528" y="2195572"/>
            <a:ext cx="3355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&lt;p style='padding:1cm'&gt;</a:t>
            </a:r>
            <a:endParaRPr lang="zh-TW" alt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860032" y="2267580"/>
            <a:ext cx="4182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&lt;p style='padding:0.5cm 1cm'&gt;</a:t>
            </a:r>
            <a:endParaRPr lang="zh-TW" alt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71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框線屬性</a:t>
            </a:r>
            <a:r>
              <a:rPr lang="en-US" altLang="zh-TW" smtClean="0"/>
              <a:t> Border</a:t>
            </a:r>
            <a:endParaRPr lang="zh-TW" altLang="en-US" dirty="0"/>
          </a:p>
        </p:txBody>
      </p:sp>
      <p:graphicFrame>
        <p:nvGraphicFramePr>
          <p:cNvPr id="9" name="內容版面配置區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6938970"/>
              </p:ext>
            </p:extLst>
          </p:nvPr>
        </p:nvGraphicFramePr>
        <p:xfrm>
          <a:off x="457200" y="1600200"/>
          <a:ext cx="8208912" cy="3761940"/>
        </p:xfrm>
        <a:graphic>
          <a:graphicData uri="http://schemas.openxmlformats.org/drawingml/2006/table">
            <a:tbl>
              <a:tblPr/>
              <a:tblGrid>
                <a:gridCol w="2674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4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0659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Property</a:t>
                      </a:r>
                    </a:p>
                  </a:txBody>
                  <a:tcPr marL="10402" marR="10402" marT="10402" marB="10402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solidFill>
                            <a:srgbClr val="FFFFF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Description</a:t>
                      </a:r>
                    </a:p>
                  </a:txBody>
                  <a:tcPr marL="10402" marR="10402" marT="10402" marB="10402">
                    <a:lnL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555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8397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2"/>
                        </a:rPr>
                        <a:t>border</a:t>
                      </a:r>
                      <a:endParaRPr lang="en-US" sz="20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all the border properties in one declaration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8397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3"/>
                        </a:rPr>
                        <a:t>border-width</a:t>
                      </a:r>
                      <a:endParaRPr lang="en-US" sz="2000" b="1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width of the four borders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8397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4"/>
                        </a:rPr>
                        <a:t>border-style</a:t>
                      </a:r>
                      <a:endParaRPr lang="en-US" sz="2000" b="1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style of the four borders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8397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5"/>
                        </a:rPr>
                        <a:t>border-color</a:t>
                      </a:r>
                      <a:endParaRPr lang="en-US" sz="2000" b="1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color of the four borders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8397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6"/>
                        </a:rPr>
                        <a:t>border-top</a:t>
                      </a:r>
                      <a:endParaRPr lang="en-US" sz="2000" b="1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all the top border properties in one declaration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8397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7"/>
                        </a:rPr>
                        <a:t>border-top-color</a:t>
                      </a:r>
                      <a:endParaRPr lang="en-US" sz="2000" b="1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color of the top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8397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8"/>
                        </a:rPr>
                        <a:t>border-top-style</a:t>
                      </a:r>
                      <a:endParaRPr lang="en-US" sz="2000" b="1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style of the top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8397">
                <a:tc>
                  <a:txBody>
                    <a:bodyPr/>
                    <a:lstStyle/>
                    <a:p>
                      <a:pPr fontAlgn="t"/>
                      <a:r>
                        <a:rPr lang="en-US" sz="2000" b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  <a:hlinkClick r:id="rId9"/>
                        </a:rPr>
                        <a:t>border-top-width</a:t>
                      </a:r>
                      <a:endParaRPr lang="en-US" sz="2000" b="1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Sets the width of the top border</a:t>
                      </a:r>
                    </a:p>
                  </a:txBody>
                  <a:tcPr marL="17336" marR="17336" marT="24271" marB="24271">
                    <a:lnL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4D4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4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695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暗香撲面">
  <a:themeElements>
    <a:clrScheme name="暗香撲面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918415"/>
      </a:accent1>
      <a:accent2>
        <a:srgbClr val="C47546"/>
      </a:accent2>
      <a:accent3>
        <a:srgbClr val="AFB591"/>
      </a:accent3>
      <a:accent4>
        <a:srgbClr val="B9945B"/>
      </a:accent4>
      <a:accent5>
        <a:srgbClr val="85ADBC"/>
      </a:accent5>
      <a:accent6>
        <a:srgbClr val="E5B440"/>
      </a:accent6>
      <a:hlink>
        <a:srgbClr val="00D5D5"/>
      </a:hlink>
      <a:folHlink>
        <a:srgbClr val="DD00DD"/>
      </a:folHlink>
    </a:clrScheme>
    <a:fontScheme name="暗香撲面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創英角ｺﾞｼｯｸUB"/>
        <a:font script="Hang" typeface="맑은 고딕"/>
        <a:font script="Hans" typeface="黑体"/>
        <a:font script="Hant" typeface="新細明體"/>
        <a:font script="Arab" typeface="Arial"/>
        <a:font script="Hebr" typeface="Arial"/>
        <a:font script="Thai" typeface="Cordian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暗香撲面">
      <a:fillStyleLst>
        <a:solidFill>
          <a:schemeClr val="phClr"/>
        </a:solidFill>
        <a:gradFill rotWithShape="1">
          <a:gsLst>
            <a:gs pos="0">
              <a:schemeClr val="phClr">
                <a:tint val="98000"/>
                <a:satMod val="220000"/>
              </a:schemeClr>
            </a:gs>
            <a:gs pos="31000">
              <a:schemeClr val="phClr">
                <a:tint val="30000"/>
                <a:satMod val="150000"/>
              </a:schemeClr>
            </a:gs>
            <a:gs pos="91000">
              <a:schemeClr val="phClr">
                <a:tint val="96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28000"/>
                <a:satMod val="100000"/>
              </a:schemeClr>
              <a:schemeClr val="phClr">
                <a:tint val="100000"/>
                <a:satMod val="200000"/>
              </a:schemeClr>
            </a:duotone>
          </a:blip>
          <a:tile tx="0" ty="0" sx="80000" sy="8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10000"/>
              </a:schemeClr>
            </a:glow>
          </a:effectLst>
        </a:effectStyle>
        <a:effectStyle>
          <a:effectLst>
            <a:outerShdw blurRad="34925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9525" prstMaterial="dkEdge">
            <a:bevelT w="12000" h="24150"/>
            <a:contourClr>
              <a:schemeClr val="phClr">
                <a:satMod val="110000"/>
              </a:schemeClr>
            </a:contourClr>
          </a:sp3d>
        </a:effectStyle>
        <a:effectStyle>
          <a:effectLst>
            <a:outerShdw blurRad="50800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18700" prstMaterial="dkEdge">
            <a:bevelT w="44450" h="80600"/>
            <a:contourClr>
              <a:schemeClr val="phClr"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0000"/>
                <a:satMod val="1000000"/>
              </a:schemeClr>
            </a:gs>
            <a:gs pos="31000">
              <a:schemeClr val="phClr">
                <a:shade val="85000"/>
                <a:satMod val="450000"/>
              </a:schemeClr>
            </a:gs>
            <a:gs pos="100000">
              <a:schemeClr val="phClr">
                <a:tint val="70000"/>
                <a:satMod val="300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2">
            <a:duotone>
              <a:schemeClr val="phClr">
                <a:tint val="100000"/>
                <a:shade val="70000"/>
                <a:hueMod val="100000"/>
                <a:satMod val="100000"/>
              </a:schemeClr>
              <a:schemeClr val="phClr">
                <a:tint val="90000"/>
                <a:shade val="100000"/>
                <a:hueMod val="100000"/>
                <a:satMod val="10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4631</TotalTime>
  <Words>1670</Words>
  <Application>Microsoft Office PowerPoint</Application>
  <PresentationFormat>如螢幕大小 (4:3)</PresentationFormat>
  <Paragraphs>331</Paragraphs>
  <Slides>45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45</vt:i4>
      </vt:variant>
    </vt:vector>
  </HeadingPairs>
  <TitlesOfParts>
    <vt:vector size="55" baseType="lpstr">
      <vt:lpstr>黑体</vt:lpstr>
      <vt:lpstr>微軟正黑體</vt:lpstr>
      <vt:lpstr>新細明體</vt:lpstr>
      <vt:lpstr>Arial</vt:lpstr>
      <vt:lpstr>Calibri</vt:lpstr>
      <vt:lpstr>Courier New</vt:lpstr>
      <vt:lpstr>Franklin Gothic Book</vt:lpstr>
      <vt:lpstr>Franklin Gothic Medium</vt:lpstr>
      <vt:lpstr>Wingdings 2</vt:lpstr>
      <vt:lpstr>暗香撲面</vt:lpstr>
      <vt:lpstr>CSS Box Model 與定位方式</vt:lpstr>
      <vt:lpstr>大綱</vt:lpstr>
      <vt:lpstr>Box Model </vt:lpstr>
      <vt:lpstr>邊界屬性 Margin</vt:lpstr>
      <vt:lpstr>邊界屬性 Margin</vt:lpstr>
      <vt:lpstr>邊界屬性 Margin</vt:lpstr>
      <vt:lpstr>留白屬性 Padding</vt:lpstr>
      <vt:lpstr>留白屬性 Padding</vt:lpstr>
      <vt:lpstr>框線屬性 Border</vt:lpstr>
      <vt:lpstr>框線屬性 Border</vt:lpstr>
      <vt:lpstr>框線屬性 Border</vt:lpstr>
      <vt:lpstr>Display 屬性</vt:lpstr>
      <vt:lpstr>寬度下限 min-width 寬度上限 max-width</vt:lpstr>
      <vt:lpstr>寬度下限 min-width 寬度上限 max-width</vt:lpstr>
      <vt:lpstr>Position 屬性</vt:lpstr>
      <vt:lpstr>PowerPoint 簡報</vt:lpstr>
      <vt:lpstr>PowerPoint 簡報</vt:lpstr>
      <vt:lpstr>指定文繞圖 ﬂoat 解除文繞圖 clear</vt:lpstr>
      <vt:lpstr>重疊順序 z-index</vt:lpstr>
      <vt:lpstr>顯示或隱藏 visibility</vt:lpstr>
      <vt:lpstr>顯示或隱藏 visibility</vt:lpstr>
      <vt:lpstr>溢出 overﬂow</vt:lpstr>
      <vt:lpstr>PowerPoint 簡報</vt:lpstr>
      <vt:lpstr>陰影 box-shadow</vt:lpstr>
      <vt:lpstr>垂直對齊 vertical-align</vt:lpstr>
      <vt:lpstr>垂直對齊 vertical-align</vt:lpstr>
      <vt:lpstr>Flexbox </vt:lpstr>
      <vt:lpstr>Flexbox 容器</vt:lpstr>
      <vt:lpstr>Flexbox 屬性</vt:lpstr>
      <vt:lpstr>Flexbox 屬性 display</vt:lpstr>
      <vt:lpstr>Flexbox 屬性 flex-direction</vt:lpstr>
      <vt:lpstr>Flexbox 屬性 justify-content</vt:lpstr>
      <vt:lpstr>Flexbox 屬性 justify-content</vt:lpstr>
      <vt:lpstr>Flexbox 屬性 align-items</vt:lpstr>
      <vt:lpstr>Flexbox 屬性 align-items</vt:lpstr>
      <vt:lpstr>Flexbox 屬性 align-self</vt:lpstr>
      <vt:lpstr>Flexbox 屬性 align-content</vt:lpstr>
      <vt:lpstr>Flexbox 屬性 align-content</vt:lpstr>
      <vt:lpstr>Flexbox 屬性 flex-wrap</vt:lpstr>
      <vt:lpstr>Flexbox 屬性 flex-wrap</vt:lpstr>
      <vt:lpstr>Flexbox 屬性 order</vt:lpstr>
      <vt:lpstr>Flexbox 屬性 flex</vt:lpstr>
      <vt:lpstr>Flexbox 屬性 flex</vt:lpstr>
      <vt:lpstr>練習1：玩玩 Flexbox Froggy</vt:lpstr>
      <vt:lpstr>結語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ywdeng</dc:creator>
  <cp:lastModifiedBy>YAO-WEN DENG</cp:lastModifiedBy>
  <cp:revision>677</cp:revision>
  <dcterms:created xsi:type="dcterms:W3CDTF">2012-09-16T08:20:09Z</dcterms:created>
  <dcterms:modified xsi:type="dcterms:W3CDTF">2019-03-22T06:48:30Z</dcterms:modified>
</cp:coreProperties>
</file>

<file path=docProps/thumbnail.jpeg>
</file>